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8" r:id="rId18"/>
    <p:sldId id="272" r:id="rId19"/>
    <p:sldId id="273" r:id="rId20"/>
    <p:sldId id="274" r:id="rId21"/>
    <p:sldId id="275" r:id="rId22"/>
    <p:sldId id="279" r:id="rId23"/>
    <p:sldId id="276"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6" autoAdjust="0"/>
    <p:restoredTop sz="95501" autoAdjust="0"/>
  </p:normalViewPr>
  <p:slideViewPr>
    <p:cSldViewPr snapToGrid="0">
      <p:cViewPr varScale="1">
        <p:scale>
          <a:sx n="88" d="100"/>
          <a:sy n="88" d="100"/>
        </p:scale>
        <p:origin x="690" y="84"/>
      </p:cViewPr>
      <p:guideLst/>
    </p:cSldViewPr>
  </p:slideViewPr>
  <p:outlineViewPr>
    <p:cViewPr>
      <p:scale>
        <a:sx n="33" d="100"/>
        <a:sy n="33" d="100"/>
      </p:scale>
      <p:origin x="0" y="-15120"/>
    </p:cViewPr>
  </p:outlin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24813-17D4-45ED-AD0A-D058FD98886C}" type="datetimeFigureOut">
              <a:rPr lang="hu-HU" smtClean="0"/>
              <a:t>2014.12.08.</a:t>
            </a:fld>
            <a:endParaRPr lang="hu-H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E3E40-A8CB-47D4-AF8C-1FEC28221A61}" type="slidenum">
              <a:rPr lang="hu-HU" smtClean="0"/>
              <a:t>‹#›</a:t>
            </a:fld>
            <a:endParaRPr lang="hu-HU"/>
          </a:p>
        </p:txBody>
      </p:sp>
    </p:spTree>
    <p:extLst>
      <p:ext uri="{BB962C8B-B14F-4D97-AF65-F5344CB8AC3E}">
        <p14:creationId xmlns:p14="http://schemas.microsoft.com/office/powerpoint/2010/main" val="351901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Work Folders bring the functionality of Dropbox to corporate servers. Install this role on a Windows Server 2012 R2 system, and you get a fully functional, secure file replication service. The initial release will support only Windows 8.1 clients. Support for Windows 7 and iPad devices is promised for the future, with Android clients further down the list. Like Dropbox, Work Folders will keep copies of files on both the server and the client, performing sync operations whenever the client establishes a connection with the server.</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24</a:t>
            </a:fld>
            <a:endParaRPr lang="hu-HU"/>
          </a:p>
        </p:txBody>
      </p:sp>
    </p:spTree>
    <p:extLst>
      <p:ext uri="{BB962C8B-B14F-4D97-AF65-F5344CB8AC3E}">
        <p14:creationId xmlns:p14="http://schemas.microsoft.com/office/powerpoint/2010/main" val="142413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While this might not sound like a big deal, it has the potential to make life much easier for any organization with a geographically distributed network. With Windows Server 2012, you have to use a completely different installation source for Windows Server Essentials. For large organizations, this can impact both distribution strategy and configuration management. The Windows Server Essentials role in Windows Server 2012 R2 brings with it a number of other features -- including </a:t>
            </a:r>
            <a:r>
              <a:rPr lang="en-US" sz="1200" b="0" i="0" kern="1200" dirty="0" err="1" smtClean="0">
                <a:solidFill>
                  <a:schemeClr val="tx1"/>
                </a:solidFill>
                <a:effectLst/>
                <a:latin typeface="+mn-lt"/>
                <a:ea typeface="+mn-ea"/>
                <a:cs typeface="+mn-cs"/>
              </a:rPr>
              <a:t>BranchCache</a:t>
            </a:r>
            <a:r>
              <a:rPr lang="en-US" sz="1200" b="0" i="0" kern="1200" dirty="0" smtClean="0">
                <a:solidFill>
                  <a:schemeClr val="tx1"/>
                </a:solidFill>
                <a:effectLst/>
                <a:latin typeface="+mn-lt"/>
                <a:ea typeface="+mn-ea"/>
                <a:cs typeface="+mn-cs"/>
              </a:rPr>
              <a:t>, DFS Namespaces, and Remote Server Administration Tools -- that are typically implemented in remote office settings.</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33</a:t>
            </a:fld>
            <a:endParaRPr lang="hu-HU"/>
          </a:p>
        </p:txBody>
      </p:sp>
    </p:spTree>
    <p:extLst>
      <p:ext uri="{BB962C8B-B14F-4D97-AF65-F5344CB8AC3E}">
        <p14:creationId xmlns:p14="http://schemas.microsoft.com/office/powerpoint/2010/main" val="183348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Maintaining configuration on lots of servers has been a thorn in the side of system administrators for as long as anyone has been running lots of servers. Many point solutions and countless custom in-house tools have been devised to accomplish the task. Now there is a feature built into Windows Server 2012 R2 that makes it possible to programmatically establish a baseline of roles and features, then monitor and update any system that doesn't match the desired state. Desired State Configuration requires PowerShell 4.0, which provides a number of new </a:t>
            </a:r>
            <a:r>
              <a:rPr lang="en-US" sz="1200" b="0" i="0" kern="1200" dirty="0" err="1" smtClean="0">
                <a:solidFill>
                  <a:schemeClr val="tx1"/>
                </a:solidFill>
                <a:effectLst/>
                <a:latin typeface="+mn-lt"/>
                <a:ea typeface="+mn-ea"/>
                <a:cs typeface="+mn-cs"/>
              </a:rPr>
              <a:t>cmdlets</a:t>
            </a:r>
            <a:r>
              <a:rPr lang="en-US" sz="1200" b="0" i="0" kern="1200" dirty="0" smtClean="0">
                <a:solidFill>
                  <a:schemeClr val="tx1"/>
                </a:solidFill>
                <a:effectLst/>
                <a:latin typeface="+mn-lt"/>
                <a:ea typeface="+mn-ea"/>
                <a:cs typeface="+mn-cs"/>
              </a:rPr>
              <a:t> to accomplish both the monitoring and the administration of specific states.</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25</a:t>
            </a:fld>
            <a:endParaRPr lang="hu-HU"/>
          </a:p>
        </p:txBody>
      </p:sp>
    </p:spTree>
    <p:extLst>
      <p:ext uri="{BB962C8B-B14F-4D97-AF65-F5344CB8AC3E}">
        <p14:creationId xmlns:p14="http://schemas.microsoft.com/office/powerpoint/2010/main" val="346398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might be the single most exciting new feature in Windows Server 2012 R2. In essence, Storage </a:t>
            </a:r>
            <a:r>
              <a:rPr lang="en-US" sz="1200" b="0" i="0" kern="1200" dirty="0" err="1" smtClean="0">
                <a:solidFill>
                  <a:schemeClr val="tx1"/>
                </a:solidFill>
                <a:effectLst/>
                <a:latin typeface="+mn-lt"/>
                <a:ea typeface="+mn-ea"/>
                <a:cs typeface="+mn-cs"/>
              </a:rPr>
              <a:t>Tiering</a:t>
            </a:r>
            <a:r>
              <a:rPr lang="en-US" sz="1200" b="0" i="0" kern="1200" dirty="0" smtClean="0">
                <a:solidFill>
                  <a:schemeClr val="tx1"/>
                </a:solidFill>
                <a:effectLst/>
                <a:latin typeface="+mn-lt"/>
                <a:ea typeface="+mn-ea"/>
                <a:cs typeface="+mn-cs"/>
              </a:rPr>
              <a:t> is the ability to dynamically move chunks of stored data between different classes of storage, such as fast SSDs and slower hard drives. Many high-end storage systems have had automated </a:t>
            </a:r>
            <a:r>
              <a:rPr lang="en-US" sz="1200" b="0" i="0" kern="1200" dirty="0" err="1" smtClean="0">
                <a:solidFill>
                  <a:schemeClr val="tx1"/>
                </a:solidFill>
                <a:effectLst/>
                <a:latin typeface="+mn-lt"/>
                <a:ea typeface="+mn-ea"/>
                <a:cs typeface="+mn-cs"/>
              </a:rPr>
              <a:t>tiering</a:t>
            </a:r>
            <a:r>
              <a:rPr lang="en-US" sz="1200" b="0" i="0" kern="1200" dirty="0" smtClean="0">
                <a:solidFill>
                  <a:schemeClr val="tx1"/>
                </a:solidFill>
                <a:effectLst/>
                <a:latin typeface="+mn-lt"/>
                <a:ea typeface="+mn-ea"/>
                <a:cs typeface="+mn-cs"/>
              </a:rPr>
              <a:t> for years, but this is the first time you are able to do it at the operating system level. Microsoft uses a heat-map algorithm to determine which chunks of data are seeing the most activity and automatically moves the "hottest" chunks to the fastest tier. You can adjust the settings for how and when the data is moved using PowerShell.</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26</a:t>
            </a:fld>
            <a:endParaRPr lang="hu-HU"/>
          </a:p>
        </p:txBody>
      </p:sp>
    </p:spTree>
    <p:extLst>
      <p:ext uri="{BB962C8B-B14F-4D97-AF65-F5344CB8AC3E}">
        <p14:creationId xmlns:p14="http://schemas.microsoft.com/office/powerpoint/2010/main" val="81136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Closely related to Storage </a:t>
            </a:r>
            <a:r>
              <a:rPr lang="en-US" sz="1200" b="0" i="0" kern="1200" dirty="0" err="1" smtClean="0">
                <a:solidFill>
                  <a:schemeClr val="tx1"/>
                </a:solidFill>
                <a:effectLst/>
                <a:latin typeface="+mn-lt"/>
                <a:ea typeface="+mn-ea"/>
                <a:cs typeface="+mn-cs"/>
              </a:rPr>
              <a:t>Tiering</a:t>
            </a:r>
            <a:r>
              <a:rPr lang="en-US" sz="1200" b="0" i="0" kern="1200" dirty="0" smtClean="0">
                <a:solidFill>
                  <a:schemeClr val="tx1"/>
                </a:solidFill>
                <a:effectLst/>
                <a:latin typeface="+mn-lt"/>
                <a:ea typeface="+mn-ea"/>
                <a:cs typeface="+mn-cs"/>
              </a:rPr>
              <a:t> is the ability to pin selected files to a specific tier. Pinning makes it possible to ensure that files you always want on the fastest storage, such as boot disks in a Virtual Desktop Infrastructure deployment, will never be moved to the slower storage tier. Otherwise, files that you always want to take advantage of SSDs might be moved to the HDD tier after some period of relative inactivity.</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27</a:t>
            </a:fld>
            <a:endParaRPr lang="hu-HU"/>
          </a:p>
        </p:txBody>
      </p:sp>
    </p:spTree>
    <p:extLst>
      <p:ext uri="{BB962C8B-B14F-4D97-AF65-F5344CB8AC3E}">
        <p14:creationId xmlns:p14="http://schemas.microsoft.com/office/powerpoint/2010/main" val="120154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you create a new storage volume in Windows Server 2012 R2, you also have the option to enable something called the Write Back Cache. This feature sets aside an amount of physical storage, typically on a fast SSD, to use as a write cache to help smooth out the ups and downs of I/O during write-intensive operations. This can be seen in a typical database scenario where a large volume of disk writes may exceed the ability of the drive controller and disks to keep up. The cache would eliminate any pauses caused by an overwhelmed storage subsystem.</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28</a:t>
            </a:fld>
            <a:endParaRPr lang="hu-HU"/>
          </a:p>
        </p:txBody>
      </p:sp>
    </p:spTree>
    <p:extLst>
      <p:ext uri="{BB962C8B-B14F-4D97-AF65-F5344CB8AC3E}">
        <p14:creationId xmlns:p14="http://schemas.microsoft.com/office/powerpoint/2010/main" val="64609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Data deduplication in Windows Server 2012 is a nice feature, but one thing it cannot do is </a:t>
            </a:r>
            <a:r>
              <a:rPr lang="en-US" sz="1200" b="0" i="0" kern="1200" dirty="0" err="1" smtClean="0">
                <a:solidFill>
                  <a:schemeClr val="tx1"/>
                </a:solidFill>
                <a:effectLst/>
                <a:latin typeface="+mn-lt"/>
                <a:ea typeface="+mn-ea"/>
                <a:cs typeface="+mn-cs"/>
              </a:rPr>
              <a:t>deduplicate</a:t>
            </a:r>
            <a:r>
              <a:rPr lang="en-US" sz="1200" b="0" i="0" kern="1200" dirty="0" smtClean="0">
                <a:solidFill>
                  <a:schemeClr val="tx1"/>
                </a:solidFill>
                <a:effectLst/>
                <a:latin typeface="+mn-lt"/>
                <a:ea typeface="+mn-ea"/>
                <a:cs typeface="+mn-cs"/>
              </a:rPr>
              <a:t> running virtual machines. That limitation is removed in Windows Server 2012 R2, albeit specifically for VDI (Virtual Desktop Infrastructure) deployments on SMB 3.0. That said, this new capability could greatly increase the overall effectiveness of deduplication for VDI implementations. As a side benefit, deduplication greatly improves boot performance of virtual desktops. In addition to storing the VMs on SMB 3.0 (required), Microsoft highly recommends using Scale-Out File Server on Windows Server 2012 or Windows Server 2012 R2. Cluster Shared Volumes are supported for high availability.</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29</a:t>
            </a:fld>
            <a:endParaRPr lang="hu-HU"/>
          </a:p>
        </p:txBody>
      </p:sp>
    </p:spTree>
    <p:extLst>
      <p:ext uri="{BB962C8B-B14F-4D97-AF65-F5344CB8AC3E}">
        <p14:creationId xmlns:p14="http://schemas.microsoft.com/office/powerpoint/2010/main" val="293767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you've ever had a disk fail in a RAID array, you know a disk rebuild can take many hours. And with more and more deployments of really large physical disks, the amount of time required to rebuild a drive will only get longer. Microsoft addressed the issue of lengthy CHKDSK checks in Windows Server 2012, which greatly reduced the time required to scan and repair a single disk. Windows Server 2012 R2 adds the ability to perform a parallel rebuild of a failed Storage Spaces drive, reducing the amount of time required by an order of magnitude. Demonstrations at TechEd showed a rebuild of a 3TB disk taking less than an hour.</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30</a:t>
            </a:fld>
            <a:endParaRPr lang="hu-HU"/>
          </a:p>
        </p:txBody>
      </p:sp>
    </p:spTree>
    <p:extLst>
      <p:ext uri="{BB962C8B-B14F-4D97-AF65-F5344CB8AC3E}">
        <p14:creationId xmlns:p14="http://schemas.microsoft.com/office/powerpoint/2010/main" val="265454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Windows Server 2012 R2 addresses the need to incorporate personal devices like iPads into the enterprise environment. At the simplest level is a new Web Application Proxy that allows you to provide secure access to internal corporate websites, including SharePoint sites, to any authorized user. One step further is a new capability called Workplace Join, which allows users to register personal devices with Active Directory and gain certificate-based authentication and single sign-on to enterprise applications and data. Standard tools like Group Policy apply here for controlling conditional access on either an individual or group basis.</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31</a:t>
            </a:fld>
            <a:endParaRPr lang="hu-HU"/>
          </a:p>
        </p:txBody>
      </p:sp>
    </p:spTree>
    <p:extLst>
      <p:ext uri="{BB962C8B-B14F-4D97-AF65-F5344CB8AC3E}">
        <p14:creationId xmlns:p14="http://schemas.microsoft.com/office/powerpoint/2010/main" val="264843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Microsoft has added a number of new features to make it easier to provide secure communications between on- and off-premise networks. The new multitenant VPN gateway lets you implement site-to-site connectivity to multiple external sites via a single VPN link. This feature is aimed at both hosting providers and large organizations looking to implement connectivity with multiple sites or external organizations. Each site-to-site network connection require a separate gateway in Windows Server 2012, adversely impacting both cost and ease of implementation when more than a few connections are required for a single application. Windows Server 2012 R2 does away with this limitation.</a:t>
            </a:r>
            <a:endParaRPr lang="hu-HU" dirty="0"/>
          </a:p>
        </p:txBody>
      </p:sp>
      <p:sp>
        <p:nvSpPr>
          <p:cNvPr id="4" name="Slide Number Placeholder 3"/>
          <p:cNvSpPr>
            <a:spLocks noGrp="1"/>
          </p:cNvSpPr>
          <p:nvPr>
            <p:ph type="sldNum" sz="quarter" idx="10"/>
          </p:nvPr>
        </p:nvSpPr>
        <p:spPr/>
        <p:txBody>
          <a:bodyPr/>
          <a:lstStyle/>
          <a:p>
            <a:fld id="{77DE3E40-A8CB-47D4-AF8C-1FEC28221A61}" type="slidenum">
              <a:rPr lang="hu-HU" smtClean="0"/>
              <a:t>32</a:t>
            </a:fld>
            <a:endParaRPr lang="hu-HU"/>
          </a:p>
        </p:txBody>
      </p:sp>
    </p:spTree>
    <p:extLst>
      <p:ext uri="{BB962C8B-B14F-4D97-AF65-F5344CB8AC3E}">
        <p14:creationId xmlns:p14="http://schemas.microsoft.com/office/powerpoint/2010/main" val="22465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59652E-2FC4-4FA8-969E-68D8477B28A7}" type="datetimeFigureOut">
              <a:rPr lang="hu-HU" smtClean="0"/>
              <a:t>2014.12.08.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297489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9652E-2FC4-4FA8-969E-68D8477B28A7}" type="datetimeFigureOut">
              <a:rPr lang="hu-HU" smtClean="0"/>
              <a:t>2014.12.08.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90379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9652E-2FC4-4FA8-969E-68D8477B28A7}" type="datetimeFigureOut">
              <a:rPr lang="hu-HU" smtClean="0"/>
              <a:t>2014.12.08.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184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9652E-2FC4-4FA8-969E-68D8477B28A7}" type="datetimeFigureOut">
              <a:rPr lang="hu-HU" smtClean="0"/>
              <a:t>2014.12.08.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137749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9652E-2FC4-4FA8-969E-68D8477B28A7}" type="datetimeFigureOut">
              <a:rPr lang="hu-HU" smtClean="0"/>
              <a:t>2014.12.08.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414036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59652E-2FC4-4FA8-969E-68D8477B28A7}" type="datetimeFigureOut">
              <a:rPr lang="hu-HU" smtClean="0"/>
              <a:t>2014.12.08.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24111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59652E-2FC4-4FA8-969E-68D8477B28A7}" type="datetimeFigureOut">
              <a:rPr lang="hu-HU" smtClean="0"/>
              <a:t>2014.12.08.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50806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59652E-2FC4-4FA8-969E-68D8477B28A7}" type="datetimeFigureOut">
              <a:rPr lang="hu-HU" smtClean="0"/>
              <a:t>2014.12.08.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398985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9652E-2FC4-4FA8-969E-68D8477B28A7}" type="datetimeFigureOut">
              <a:rPr lang="hu-HU" smtClean="0"/>
              <a:t>2014.12.08.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37368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9652E-2FC4-4FA8-969E-68D8477B28A7}" type="datetimeFigureOut">
              <a:rPr lang="hu-HU" smtClean="0"/>
              <a:t>2014.12.08.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182449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9652E-2FC4-4FA8-969E-68D8477B28A7}" type="datetimeFigureOut">
              <a:rPr lang="hu-HU" smtClean="0"/>
              <a:t>2014.12.08.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832617C-A16B-44B6-8E4D-3910DD5720C7}" type="slidenum">
              <a:rPr lang="hu-HU" smtClean="0"/>
              <a:t>‹#›</a:t>
            </a:fld>
            <a:endParaRPr lang="hu-HU"/>
          </a:p>
        </p:txBody>
      </p:sp>
    </p:spTree>
    <p:extLst>
      <p:ext uri="{BB962C8B-B14F-4D97-AF65-F5344CB8AC3E}">
        <p14:creationId xmlns:p14="http://schemas.microsoft.com/office/powerpoint/2010/main" val="385871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9652E-2FC4-4FA8-969E-68D8477B28A7}" type="datetimeFigureOut">
              <a:rPr lang="hu-HU" smtClean="0"/>
              <a:t>2014.12.08.</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2617C-A16B-44B6-8E4D-3910DD5720C7}" type="slidenum">
              <a:rPr lang="hu-HU" smtClean="0"/>
              <a:t>‹#›</a:t>
            </a:fld>
            <a:endParaRPr lang="hu-HU"/>
          </a:p>
        </p:txBody>
      </p:sp>
    </p:spTree>
    <p:extLst>
      <p:ext uri="{BB962C8B-B14F-4D97-AF65-F5344CB8AC3E}">
        <p14:creationId xmlns:p14="http://schemas.microsoft.com/office/powerpoint/2010/main" val="1031463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u.wikipedia.org/wiki/Windows_Server_2012#Kiad.C3.A1sok"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n.wikipedia.org/wiki/Windows_Server_2012#Edition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echrepublic.com/blog/10-things/10-cool-new-features-in-windows-server-2012-r2-essentials/" TargetMode="External"/><Relationship Id="rId2" Type="http://schemas.openxmlformats.org/officeDocument/2006/relationships/hyperlink" Target="https://hu.wikipedia.org/wiki/Windows_Server_2012" TargetMode="External"/><Relationship Id="rId1" Type="http://schemas.openxmlformats.org/officeDocument/2006/relationships/slideLayout" Target="../slideLayouts/slideLayout2.xml"/><Relationship Id="rId4" Type="http://schemas.openxmlformats.org/officeDocument/2006/relationships/hyperlink" Target="http://www.infoworld.com/article/2606748/microsoft-windows/108930-10-excellent-new-features-in-Windows-Server-2012-R2.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nfoworld.com/article/2606748/microsoft-windows/108930-10-excellent-new-features-in-Windows-Server-2012-R2.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7"/>
            <a:ext cx="7886700" cy="3074951"/>
          </a:xfrm>
        </p:spPr>
        <p:txBody>
          <a:bodyPr>
            <a:noAutofit/>
          </a:bodyPr>
          <a:lstStyle/>
          <a:p>
            <a:r>
              <a:rPr lang="en-US" sz="8625" dirty="0"/>
              <a:t>What’s new in Windows Server 2012?</a:t>
            </a:r>
            <a:endParaRPr lang="hu-HU" sz="8625" dirty="0"/>
          </a:p>
        </p:txBody>
      </p:sp>
      <p:pic>
        <p:nvPicPr>
          <p:cNvPr id="7" name="Picture 6"/>
          <p:cNvPicPr>
            <a:picLocks noChangeAspect="1"/>
          </p:cNvPicPr>
          <p:nvPr/>
        </p:nvPicPr>
        <p:blipFill>
          <a:blip r:embed="rId2"/>
          <a:stretch>
            <a:fillRect/>
          </a:stretch>
        </p:blipFill>
        <p:spPr>
          <a:xfrm>
            <a:off x="2608859" y="4422336"/>
            <a:ext cx="2143125" cy="1647825"/>
          </a:xfrm>
          <a:prstGeom prst="rect">
            <a:avLst/>
          </a:prstGeom>
        </p:spPr>
      </p:pic>
      <p:sp>
        <p:nvSpPr>
          <p:cNvPr id="8" name="TextBox 7"/>
          <p:cNvSpPr txBox="1"/>
          <p:nvPr/>
        </p:nvSpPr>
        <p:spPr>
          <a:xfrm>
            <a:off x="4976574" y="4138422"/>
            <a:ext cx="3796745" cy="646331"/>
          </a:xfrm>
          <a:prstGeom prst="rect">
            <a:avLst/>
          </a:prstGeom>
          <a:noFill/>
        </p:spPr>
        <p:txBody>
          <a:bodyPr wrap="none" rtlCol="0">
            <a:spAutoFit/>
          </a:bodyPr>
          <a:lstStyle/>
          <a:p>
            <a:r>
              <a:rPr lang="en-US" dirty="0"/>
              <a:t>Presentation by Daniel “3ICE” Berezvai</a:t>
            </a:r>
          </a:p>
          <a:p>
            <a:r>
              <a:rPr lang="en-US" dirty="0"/>
              <a:t>http://elte.3ice.hu/2014-15/WRS/</a:t>
            </a:r>
            <a:endParaRPr lang="hu-HU" dirty="0"/>
          </a:p>
        </p:txBody>
      </p:sp>
    </p:spTree>
    <p:extLst>
      <p:ext uri="{BB962C8B-B14F-4D97-AF65-F5344CB8AC3E}">
        <p14:creationId xmlns:p14="http://schemas.microsoft.com/office/powerpoint/2010/main" val="49935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01" y="774873"/>
            <a:ext cx="10553700" cy="5810250"/>
          </a:xfrm>
          <a:prstGeom prst="rect">
            <a:avLst/>
          </a:prstGeom>
        </p:spPr>
      </p:pic>
      <p:sp>
        <p:nvSpPr>
          <p:cNvPr id="2" name="TextBox 1"/>
          <p:cNvSpPr txBox="1"/>
          <p:nvPr/>
        </p:nvSpPr>
        <p:spPr>
          <a:xfrm>
            <a:off x="2753591" y="128542"/>
            <a:ext cx="1962717" cy="646331"/>
          </a:xfrm>
          <a:prstGeom prst="rect">
            <a:avLst/>
          </a:prstGeom>
          <a:noFill/>
        </p:spPr>
        <p:txBody>
          <a:bodyPr wrap="none" rtlCol="0">
            <a:spAutoFit/>
          </a:bodyPr>
          <a:lstStyle/>
          <a:p>
            <a:r>
              <a:rPr lang="en-US" sz="3600" b="1" dirty="0" err="1" smtClean="0"/>
              <a:t>Autoruns</a:t>
            </a:r>
            <a:endParaRPr lang="hu-HU" sz="3600" b="1" dirty="0"/>
          </a:p>
        </p:txBody>
      </p:sp>
    </p:spTree>
    <p:extLst>
      <p:ext uri="{BB962C8B-B14F-4D97-AF65-F5344CB8AC3E}">
        <p14:creationId xmlns:p14="http://schemas.microsoft.com/office/powerpoint/2010/main" val="1093864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options</a:t>
            </a:r>
            <a:endParaRPr lang="hu-HU" dirty="0"/>
          </a:p>
        </p:txBody>
      </p:sp>
      <p:sp>
        <p:nvSpPr>
          <p:cNvPr id="3" name="Content Placeholder 2"/>
          <p:cNvSpPr>
            <a:spLocks noGrp="1"/>
          </p:cNvSpPr>
          <p:nvPr>
            <p:ph idx="1"/>
          </p:nvPr>
        </p:nvSpPr>
        <p:spPr/>
        <p:txBody>
          <a:bodyPr>
            <a:normAutofit/>
          </a:bodyPr>
          <a:lstStyle/>
          <a:p>
            <a:r>
              <a:rPr lang="en-US" sz="3000" dirty="0"/>
              <a:t>Multiple </a:t>
            </a:r>
            <a:r>
              <a:rPr lang="en-US" sz="3000" dirty="0" smtClean="0"/>
              <a:t>(Three) </a:t>
            </a:r>
            <a:r>
              <a:rPr lang="en-US" sz="3000" dirty="0"/>
              <a:t>flavors:</a:t>
            </a:r>
          </a:p>
          <a:p>
            <a:r>
              <a:rPr lang="en-US" sz="3000" dirty="0"/>
              <a:t>Can switch between recommended </a:t>
            </a:r>
            <a:r>
              <a:rPr lang="en-US" sz="3000" b="1" dirty="0"/>
              <a:t>console</a:t>
            </a:r>
            <a:r>
              <a:rPr lang="en-US" sz="3000" dirty="0"/>
              <a:t> (</a:t>
            </a:r>
            <a:r>
              <a:rPr lang="hu-HU" sz="3000" dirty="0"/>
              <a:t>Server </a:t>
            </a:r>
            <a:r>
              <a:rPr lang="hu-HU" sz="3000" dirty="0" err="1"/>
              <a:t>Core</a:t>
            </a:r>
            <a:r>
              <a:rPr lang="en-US" sz="3000" dirty="0"/>
              <a:t>) and newbie-friendly </a:t>
            </a:r>
            <a:r>
              <a:rPr lang="hu-HU" sz="3000" b="1" dirty="0"/>
              <a:t>GUI</a:t>
            </a:r>
            <a:r>
              <a:rPr lang="hu-HU" sz="3000" dirty="0"/>
              <a:t> </a:t>
            </a:r>
            <a:r>
              <a:rPr lang="en-US" sz="3000" dirty="0"/>
              <a:t>variants without having to reinstall</a:t>
            </a:r>
            <a:r>
              <a:rPr lang="en-US" sz="3000" dirty="0" smtClean="0"/>
              <a:t>. (We saw this last week.)</a:t>
            </a:r>
            <a:endParaRPr lang="en-US" sz="3000" dirty="0"/>
          </a:p>
          <a:p>
            <a:r>
              <a:rPr lang="en-US" sz="3000" dirty="0"/>
              <a:t>Third variant: “Some GUI allowed”</a:t>
            </a:r>
          </a:p>
          <a:p>
            <a:pPr lvl="1"/>
            <a:r>
              <a:rPr lang="hu-HU" sz="2700" dirty="0"/>
              <a:t>MMC</a:t>
            </a:r>
            <a:r>
              <a:rPr lang="en-US" sz="2700" dirty="0"/>
              <a:t> is okay, but no </a:t>
            </a:r>
            <a:r>
              <a:rPr lang="hu-HU" sz="2700" dirty="0"/>
              <a:t>Internet </a:t>
            </a:r>
            <a:r>
              <a:rPr lang="hu-HU" sz="2700" dirty="0" smtClean="0"/>
              <a:t>Explorer</a:t>
            </a:r>
            <a:r>
              <a:rPr lang="en-US" sz="2700" dirty="0"/>
              <a:t>,</a:t>
            </a:r>
            <a:r>
              <a:rPr lang="en-US" sz="2700" dirty="0" smtClean="0"/>
              <a:t> </a:t>
            </a:r>
            <a:r>
              <a:rPr lang="hu-HU" sz="2700" dirty="0"/>
              <a:t>Windows Explorer </a:t>
            </a:r>
            <a:r>
              <a:rPr lang="en-US" sz="2700" dirty="0"/>
              <a:t>or Desktop</a:t>
            </a:r>
            <a:endParaRPr lang="hu-HU" sz="2700" dirty="0"/>
          </a:p>
        </p:txBody>
      </p:sp>
    </p:spTree>
    <p:extLst>
      <p:ext uri="{BB962C8B-B14F-4D97-AF65-F5344CB8AC3E}">
        <p14:creationId xmlns:p14="http://schemas.microsoft.com/office/powerpoint/2010/main" val="47341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IPAM (See presentation by […])</a:t>
            </a:r>
            <a:endParaRPr lang="hu-HU" dirty="0"/>
          </a:p>
        </p:txBody>
      </p:sp>
      <p:sp>
        <p:nvSpPr>
          <p:cNvPr id="3" name="Content Placeholder 2"/>
          <p:cNvSpPr>
            <a:spLocks noGrp="1"/>
          </p:cNvSpPr>
          <p:nvPr>
            <p:ph idx="1"/>
          </p:nvPr>
        </p:nvSpPr>
        <p:spPr/>
        <p:txBody>
          <a:bodyPr>
            <a:normAutofit/>
          </a:bodyPr>
          <a:lstStyle/>
          <a:p>
            <a:r>
              <a:rPr lang="en-US" dirty="0" smtClean="0"/>
              <a:t>IP Address Management</a:t>
            </a:r>
          </a:p>
          <a:p>
            <a:r>
              <a:rPr lang="en-US" dirty="0" smtClean="0"/>
              <a:t>Lets you administrate and monitor your DHCP- and DNS- servers.</a:t>
            </a:r>
          </a:p>
          <a:p>
            <a:r>
              <a:rPr lang="en-US" dirty="0" smtClean="0"/>
              <a:t>Of course both IPv4 and IPv6 are supported.</a:t>
            </a:r>
          </a:p>
          <a:p>
            <a:r>
              <a:rPr lang="en-US" dirty="0" smtClean="0"/>
              <a:t>See all IP address spaces</a:t>
            </a:r>
          </a:p>
          <a:p>
            <a:r>
              <a:rPr lang="en-US" dirty="0" smtClean="0"/>
              <a:t>Reports</a:t>
            </a:r>
          </a:p>
          <a:p>
            <a:r>
              <a:rPr lang="en-US" dirty="0" smtClean="0"/>
              <a:t>Audits</a:t>
            </a:r>
          </a:p>
          <a:p>
            <a:r>
              <a:rPr lang="en-US" dirty="0" smtClean="0"/>
              <a:t>Management</a:t>
            </a:r>
            <a:endParaRPr lang="en-US" dirty="0"/>
          </a:p>
        </p:txBody>
      </p:sp>
    </p:spTree>
    <p:extLst>
      <p:ext uri="{BB962C8B-B14F-4D97-AF65-F5344CB8AC3E}">
        <p14:creationId xmlns:p14="http://schemas.microsoft.com/office/powerpoint/2010/main" val="364360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 Active Directory</a:t>
            </a:r>
            <a:endParaRPr lang="hu-HU" dirty="0"/>
          </a:p>
        </p:txBody>
      </p:sp>
      <p:sp>
        <p:nvSpPr>
          <p:cNvPr id="3" name="Content Placeholder 2"/>
          <p:cNvSpPr>
            <a:spLocks noGrp="1"/>
          </p:cNvSpPr>
          <p:nvPr>
            <p:ph idx="1"/>
          </p:nvPr>
        </p:nvSpPr>
        <p:spPr/>
        <p:txBody>
          <a:bodyPr>
            <a:normAutofit lnSpcReduction="10000"/>
          </a:bodyPr>
          <a:lstStyle/>
          <a:p>
            <a:r>
              <a:rPr lang="en-US" dirty="0" smtClean="0"/>
              <a:t>Old Install wizard replaced with a brand new server manager component</a:t>
            </a:r>
          </a:p>
          <a:p>
            <a:r>
              <a:rPr lang="en-US" dirty="0" smtClean="0"/>
              <a:t>Improved ADAC (Active Directory Administrative Center)</a:t>
            </a:r>
          </a:p>
          <a:p>
            <a:r>
              <a:rPr lang="en-US" dirty="0" smtClean="0"/>
              <a:t>AD Trash (for holding deleted items) has a proper GUI now.</a:t>
            </a:r>
          </a:p>
          <a:p>
            <a:r>
              <a:rPr lang="en-US" dirty="0" smtClean="0"/>
              <a:t>Password policies can be even more fine grained. (Who on earth needs this level of control?)</a:t>
            </a:r>
          </a:p>
          <a:p>
            <a:r>
              <a:rPr lang="en-US" dirty="0" smtClean="0"/>
              <a:t>Better virtualization support</a:t>
            </a:r>
          </a:p>
          <a:p>
            <a:r>
              <a:rPr lang="en-US" dirty="0" smtClean="0"/>
              <a:t>Simplified GPO elevation</a:t>
            </a:r>
            <a:endParaRPr lang="hu-HU" dirty="0"/>
          </a:p>
        </p:txBody>
      </p:sp>
    </p:spTree>
    <p:extLst>
      <p:ext uri="{BB962C8B-B14F-4D97-AF65-F5344CB8AC3E}">
        <p14:creationId xmlns:p14="http://schemas.microsoft.com/office/powerpoint/2010/main" val="221841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a:t>
            </a:r>
            <a:endParaRPr lang="hu-HU" dirty="0"/>
          </a:p>
        </p:txBody>
      </p:sp>
      <p:sp>
        <p:nvSpPr>
          <p:cNvPr id="3" name="Content Placeholder 2"/>
          <p:cNvSpPr>
            <a:spLocks noGrp="1"/>
          </p:cNvSpPr>
          <p:nvPr>
            <p:ph idx="1"/>
          </p:nvPr>
        </p:nvSpPr>
        <p:spPr/>
        <p:txBody>
          <a:bodyPr>
            <a:noAutofit/>
          </a:bodyPr>
          <a:lstStyle/>
          <a:p>
            <a:r>
              <a:rPr lang="en-US" sz="2700" dirty="0"/>
              <a:t>Network virtualization</a:t>
            </a:r>
          </a:p>
          <a:p>
            <a:r>
              <a:rPr lang="en-US" sz="2700" dirty="0"/>
              <a:t>Big </a:t>
            </a:r>
            <a:r>
              <a:rPr lang="en-US" sz="2700" dirty="0" smtClean="0"/>
              <a:t>words: </a:t>
            </a:r>
            <a:r>
              <a:rPr lang="en-US" sz="2700" dirty="0"/>
              <a:t>Multi-tenancy, Storage resource pools, cross-premise connectivity, Cloud-based saves, etc.</a:t>
            </a:r>
          </a:p>
          <a:p>
            <a:r>
              <a:rPr lang="en-US" sz="2700" dirty="0"/>
              <a:t>Limitations are less strict: Up to 64 cores, 1TB RAM, and 64TB hard drive per virtual machine. (Thanks to the new *.</a:t>
            </a:r>
            <a:r>
              <a:rPr lang="en-US" sz="2700" dirty="0" err="1"/>
              <a:t>vhdx</a:t>
            </a:r>
            <a:r>
              <a:rPr lang="en-US" sz="2700" dirty="0"/>
              <a:t> file format.)</a:t>
            </a:r>
          </a:p>
          <a:p>
            <a:r>
              <a:rPr lang="en-US" sz="2700" dirty="0"/>
              <a:t>1024 active virtual machines per host machine, 8k per failover cluster</a:t>
            </a:r>
          </a:p>
        </p:txBody>
      </p:sp>
    </p:spTree>
    <p:extLst>
      <p:ext uri="{BB962C8B-B14F-4D97-AF65-F5344CB8AC3E}">
        <p14:creationId xmlns:p14="http://schemas.microsoft.com/office/powerpoint/2010/main" val="130525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ReFS</a:t>
            </a:r>
            <a:endParaRPr lang="hu-HU" dirty="0"/>
          </a:p>
        </p:txBody>
      </p:sp>
      <p:sp>
        <p:nvSpPr>
          <p:cNvPr id="3" name="Content Placeholder 2"/>
          <p:cNvSpPr>
            <a:spLocks noGrp="1"/>
          </p:cNvSpPr>
          <p:nvPr>
            <p:ph idx="1"/>
          </p:nvPr>
        </p:nvSpPr>
        <p:spPr/>
        <p:txBody>
          <a:bodyPr>
            <a:normAutofit lnSpcReduction="10000"/>
          </a:bodyPr>
          <a:lstStyle/>
          <a:p>
            <a:r>
              <a:rPr lang="en-US" b="1" dirty="0" smtClean="0"/>
              <a:t>Re</a:t>
            </a:r>
            <a:r>
              <a:rPr lang="en-US" dirty="0" smtClean="0"/>
              <a:t>silient</a:t>
            </a:r>
            <a:r>
              <a:rPr lang="hu-HU" dirty="0"/>
              <a:t> </a:t>
            </a:r>
            <a:r>
              <a:rPr lang="hu-HU" b="1" dirty="0"/>
              <a:t>F</a:t>
            </a:r>
            <a:r>
              <a:rPr lang="hu-HU" dirty="0"/>
              <a:t>ile </a:t>
            </a:r>
            <a:r>
              <a:rPr lang="hu-HU" b="1" dirty="0" smtClean="0"/>
              <a:t>S</a:t>
            </a:r>
            <a:r>
              <a:rPr lang="hu-HU" dirty="0" smtClean="0"/>
              <a:t>ystem</a:t>
            </a:r>
            <a:endParaRPr lang="en-US" dirty="0" smtClean="0"/>
          </a:p>
          <a:p>
            <a:r>
              <a:rPr lang="en-US" dirty="0" smtClean="0"/>
              <a:t>Code name: “</a:t>
            </a:r>
            <a:r>
              <a:rPr lang="en-US" dirty="0" err="1" smtClean="0"/>
              <a:t>Protogon</a:t>
            </a:r>
            <a:r>
              <a:rPr lang="en-US" dirty="0" smtClean="0"/>
              <a:t>”</a:t>
            </a:r>
          </a:p>
          <a:p>
            <a:r>
              <a:rPr lang="en-US" dirty="0" smtClean="0"/>
              <a:t>Safer storage, uses B-trees for storing metadata and file data both.</a:t>
            </a:r>
          </a:p>
          <a:p>
            <a:r>
              <a:rPr lang="en-US" dirty="0" smtClean="0"/>
              <a:t>Maximum 16exa file size, 1jotta volume size, 32k letters long filename</a:t>
            </a:r>
          </a:p>
          <a:p>
            <a:r>
              <a:rPr lang="en-US" dirty="0" smtClean="0"/>
              <a:t>Built-in resistance, allocation-on-write, 64bit checksums per file</a:t>
            </a:r>
          </a:p>
          <a:p>
            <a:r>
              <a:rPr lang="en-US" dirty="0" smtClean="0"/>
              <a:t>CHKDSK is not needed to be run as often (or at all) thanks to this</a:t>
            </a:r>
          </a:p>
        </p:txBody>
      </p:sp>
    </p:spTree>
    <p:extLst>
      <p:ext uri="{BB962C8B-B14F-4D97-AF65-F5344CB8AC3E}">
        <p14:creationId xmlns:p14="http://schemas.microsoft.com/office/powerpoint/2010/main" val="2839164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ReFS</a:t>
            </a:r>
            <a:r>
              <a:rPr lang="en-US" dirty="0" smtClean="0"/>
              <a:t> is compatible </a:t>
            </a:r>
            <a:r>
              <a:rPr lang="en-US" dirty="0"/>
              <a:t>with old APIs</a:t>
            </a:r>
            <a:endParaRPr lang="hu-HU" dirty="0"/>
          </a:p>
        </p:txBody>
      </p:sp>
      <p:sp>
        <p:nvSpPr>
          <p:cNvPr id="3" name="Content Placeholder 2"/>
          <p:cNvSpPr>
            <a:spLocks noGrp="1"/>
          </p:cNvSpPr>
          <p:nvPr>
            <p:ph idx="1"/>
          </p:nvPr>
        </p:nvSpPr>
        <p:spPr/>
        <p:txBody>
          <a:bodyPr>
            <a:normAutofit/>
          </a:bodyPr>
          <a:lstStyle/>
          <a:p>
            <a:r>
              <a:rPr lang="en-US" dirty="0" smtClean="0"/>
              <a:t>Keywords: BitLocker</a:t>
            </a:r>
            <a:r>
              <a:rPr lang="en-US" dirty="0"/>
              <a:t>, </a:t>
            </a:r>
            <a:r>
              <a:rPr lang="en-US" dirty="0" smtClean="0"/>
              <a:t>ACL (think </a:t>
            </a:r>
            <a:r>
              <a:rPr lang="en-US" dirty="0" err="1" smtClean="0"/>
              <a:t>chmod</a:t>
            </a:r>
            <a:r>
              <a:rPr lang="en-US" dirty="0" smtClean="0"/>
              <a:t> 777), USN journal</a:t>
            </a:r>
            <a:r>
              <a:rPr lang="en-US" dirty="0"/>
              <a:t>, </a:t>
            </a:r>
            <a:r>
              <a:rPr lang="hu-HU" dirty="0" err="1"/>
              <a:t>ReadDirectoryChangesW</a:t>
            </a:r>
            <a:r>
              <a:rPr lang="en-US" dirty="0"/>
              <a:t>, symbolic links, junction points, volume mount points, reparse points, shadow copy, file ID, </a:t>
            </a:r>
            <a:r>
              <a:rPr lang="en-US" dirty="0" err="1"/>
              <a:t>oplocks</a:t>
            </a:r>
            <a:r>
              <a:rPr lang="en-US" dirty="0"/>
              <a:t>.</a:t>
            </a:r>
          </a:p>
          <a:p>
            <a:r>
              <a:rPr lang="en-US" dirty="0"/>
              <a:t>Storage spaces, virtualization, better data mirroring (damaged copies are automatically detected and replaced by a background </a:t>
            </a:r>
            <a:r>
              <a:rPr lang="en-US" dirty="0" smtClean="0"/>
              <a:t>process)</a:t>
            </a:r>
          </a:p>
          <a:p>
            <a:r>
              <a:rPr lang="en-US" dirty="0" smtClean="0"/>
              <a:t>Storage pool replaces dynamic volumes. (Mirrored or striped)</a:t>
            </a:r>
            <a:endParaRPr lang="hu-HU" dirty="0"/>
          </a:p>
        </p:txBody>
      </p:sp>
    </p:spTree>
    <p:extLst>
      <p:ext uri="{BB962C8B-B14F-4D97-AF65-F5344CB8AC3E}">
        <p14:creationId xmlns:p14="http://schemas.microsoft.com/office/powerpoint/2010/main" val="2220388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ReFS</a:t>
            </a:r>
            <a:r>
              <a:rPr lang="en-US" dirty="0" smtClean="0"/>
              <a:t> is compatible* with old APIs</a:t>
            </a:r>
            <a:endParaRPr lang="hu-HU" dirty="0"/>
          </a:p>
        </p:txBody>
      </p:sp>
      <p:sp>
        <p:nvSpPr>
          <p:cNvPr id="3" name="Content Placeholder 2"/>
          <p:cNvSpPr>
            <a:spLocks noGrp="1"/>
          </p:cNvSpPr>
          <p:nvPr>
            <p:ph idx="1"/>
          </p:nvPr>
        </p:nvSpPr>
        <p:spPr/>
        <p:txBody>
          <a:bodyPr>
            <a:normAutofit fontScale="92500"/>
          </a:bodyPr>
          <a:lstStyle/>
          <a:p>
            <a:r>
              <a:rPr lang="en-US" b="1" dirty="0" smtClean="0"/>
              <a:t>Except:</a:t>
            </a:r>
          </a:p>
          <a:p>
            <a:pPr lvl="1"/>
            <a:r>
              <a:rPr lang="en-US" dirty="0" smtClean="0"/>
              <a:t>alternative </a:t>
            </a:r>
            <a:r>
              <a:rPr lang="en-US" dirty="0"/>
              <a:t>data </a:t>
            </a:r>
            <a:r>
              <a:rPr lang="en-US" dirty="0" smtClean="0"/>
              <a:t>streams</a:t>
            </a:r>
          </a:p>
          <a:p>
            <a:pPr lvl="1"/>
            <a:r>
              <a:rPr lang="en-US" dirty="0" smtClean="0"/>
              <a:t>Object </a:t>
            </a:r>
            <a:r>
              <a:rPr lang="en-US" dirty="0"/>
              <a:t>ID </a:t>
            </a:r>
            <a:r>
              <a:rPr lang="en-US" dirty="0" smtClean="0"/>
              <a:t>(for </a:t>
            </a:r>
            <a:r>
              <a:rPr lang="en-US" dirty="0"/>
              <a:t>Distributed Link </a:t>
            </a:r>
            <a:r>
              <a:rPr lang="en-US" dirty="0" smtClean="0"/>
              <a:t>Tracking)</a:t>
            </a:r>
            <a:endParaRPr lang="en-US" dirty="0"/>
          </a:p>
          <a:p>
            <a:pPr lvl="1"/>
            <a:r>
              <a:rPr lang="en-US" dirty="0" smtClean="0"/>
              <a:t>Short (DOS 8+3) file names like “Progra~1” are not available</a:t>
            </a:r>
          </a:p>
          <a:p>
            <a:pPr lvl="1"/>
            <a:r>
              <a:rPr lang="en-US" dirty="0" smtClean="0"/>
              <a:t>Per-file compression and encryption</a:t>
            </a:r>
          </a:p>
          <a:p>
            <a:pPr lvl="1"/>
            <a:r>
              <a:rPr lang="en-US" dirty="0" smtClean="0"/>
              <a:t>Transactional NTFS (Transaction: like in databases)</a:t>
            </a:r>
            <a:endParaRPr lang="en-US" dirty="0"/>
          </a:p>
          <a:p>
            <a:pPr lvl="1"/>
            <a:r>
              <a:rPr lang="en-US" dirty="0" smtClean="0"/>
              <a:t>Sparse files</a:t>
            </a:r>
          </a:p>
          <a:p>
            <a:pPr lvl="1"/>
            <a:r>
              <a:rPr lang="en-US" dirty="0" smtClean="0"/>
              <a:t>Hard links, extended file attributes, disk quotas</a:t>
            </a:r>
          </a:p>
          <a:p>
            <a:pPr lvl="1"/>
            <a:r>
              <a:rPr lang="en-US" dirty="0" smtClean="0"/>
              <a:t>Data deduplication is missing as well, but can be third party</a:t>
            </a:r>
          </a:p>
          <a:p>
            <a:r>
              <a:rPr lang="en-US" dirty="0" smtClean="0"/>
              <a:t>Windows 7 and older operating systems cannot handle </a:t>
            </a:r>
            <a:r>
              <a:rPr lang="en-US" dirty="0" err="1" smtClean="0"/>
              <a:t>ReFS</a:t>
            </a:r>
            <a:r>
              <a:rPr lang="en-US" dirty="0" smtClean="0"/>
              <a:t> volumes either.</a:t>
            </a:r>
          </a:p>
          <a:p>
            <a:pPr lvl="1"/>
            <a:endParaRPr lang="hu-HU" dirty="0"/>
          </a:p>
          <a:p>
            <a:endParaRPr lang="hu-HU" dirty="0"/>
          </a:p>
        </p:txBody>
      </p:sp>
    </p:spTree>
    <p:extLst>
      <p:ext uri="{BB962C8B-B14F-4D97-AF65-F5344CB8AC3E}">
        <p14:creationId xmlns:p14="http://schemas.microsoft.com/office/powerpoint/2010/main" val="24006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8</a:t>
            </a:r>
            <a:endParaRPr lang="hu-HU" dirty="0"/>
          </a:p>
        </p:txBody>
      </p:sp>
      <p:sp>
        <p:nvSpPr>
          <p:cNvPr id="3" name="Content Placeholder 2"/>
          <p:cNvSpPr>
            <a:spLocks noGrp="1"/>
          </p:cNvSpPr>
          <p:nvPr>
            <p:ph idx="1"/>
          </p:nvPr>
        </p:nvSpPr>
        <p:spPr/>
        <p:txBody>
          <a:bodyPr/>
          <a:lstStyle/>
          <a:p>
            <a:r>
              <a:rPr lang="en-US" dirty="0" smtClean="0"/>
              <a:t>IIS 8.0 runs in Windows Server 2012</a:t>
            </a:r>
          </a:p>
          <a:p>
            <a:r>
              <a:rPr lang="en-US" dirty="0" smtClean="0"/>
              <a:t>New features for  example:</a:t>
            </a:r>
          </a:p>
          <a:p>
            <a:pPr lvl="1"/>
            <a:r>
              <a:rPr lang="en-US" dirty="0" smtClean="0"/>
              <a:t>Separate CPU quotas per website</a:t>
            </a:r>
          </a:p>
          <a:p>
            <a:pPr lvl="1"/>
            <a:r>
              <a:rPr lang="en-US" dirty="0" smtClean="0"/>
              <a:t>Application Initialization</a:t>
            </a:r>
          </a:p>
          <a:p>
            <a:pPr lvl="1"/>
            <a:r>
              <a:rPr lang="en-US" dirty="0" smtClean="0"/>
              <a:t>Central SSL management</a:t>
            </a:r>
          </a:p>
          <a:p>
            <a:pPr lvl="1"/>
            <a:r>
              <a:rPr lang="en-US" dirty="0" smtClean="0"/>
              <a:t>Scalability extends on several cores (for NUMA systems)</a:t>
            </a:r>
            <a:endParaRPr lang="hu-HU" dirty="0"/>
          </a:p>
        </p:txBody>
      </p:sp>
    </p:spTree>
    <p:extLst>
      <p:ext uri="{BB962C8B-B14F-4D97-AF65-F5344CB8AC3E}">
        <p14:creationId xmlns:p14="http://schemas.microsoft.com/office/powerpoint/2010/main" val="3149011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requirements</a:t>
            </a:r>
            <a:endParaRPr lang="hu-HU" dirty="0"/>
          </a:p>
        </p:txBody>
      </p:sp>
      <p:sp>
        <p:nvSpPr>
          <p:cNvPr id="3" name="Content Placeholder 2"/>
          <p:cNvSpPr>
            <a:spLocks noGrp="1"/>
          </p:cNvSpPr>
          <p:nvPr>
            <p:ph idx="1"/>
          </p:nvPr>
        </p:nvSpPr>
        <p:spPr/>
        <p:txBody>
          <a:bodyPr/>
          <a:lstStyle/>
          <a:p>
            <a:r>
              <a:rPr lang="hu-HU" dirty="0"/>
              <a:t>1,4 </a:t>
            </a:r>
            <a:r>
              <a:rPr lang="hu-HU" dirty="0" err="1" smtClean="0"/>
              <a:t>GHz</a:t>
            </a:r>
            <a:r>
              <a:rPr lang="en-US" dirty="0" smtClean="0"/>
              <a:t> CPU, </a:t>
            </a:r>
            <a:r>
              <a:rPr lang="hu-HU" dirty="0" smtClean="0"/>
              <a:t>x64</a:t>
            </a:r>
            <a:r>
              <a:rPr lang="en-US" dirty="0" smtClean="0"/>
              <a:t> only</a:t>
            </a:r>
          </a:p>
          <a:p>
            <a:r>
              <a:rPr lang="en-US" dirty="0" smtClean="0"/>
              <a:t>512 MB RAM</a:t>
            </a:r>
          </a:p>
          <a:p>
            <a:r>
              <a:rPr lang="en-US" dirty="0" smtClean="0"/>
              <a:t>32 GB HDD (More if you have lots of RAM, 16 GB or more)</a:t>
            </a:r>
          </a:p>
          <a:p>
            <a:r>
              <a:rPr lang="en-US" dirty="0" smtClean="0"/>
              <a:t>Update is possible from Windows Server 2008 or later (WS2008 R2 for example)</a:t>
            </a:r>
          </a:p>
          <a:p>
            <a:endParaRPr lang="hu-HU" dirty="0"/>
          </a:p>
        </p:txBody>
      </p:sp>
    </p:spTree>
    <p:extLst>
      <p:ext uri="{BB962C8B-B14F-4D97-AF65-F5344CB8AC3E}">
        <p14:creationId xmlns:p14="http://schemas.microsoft.com/office/powerpoint/2010/main" val="2893632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known as Windows Server 8</a:t>
            </a:r>
            <a:endParaRPr lang="hu-HU" dirty="0"/>
          </a:p>
        </p:txBody>
      </p:sp>
      <p:sp>
        <p:nvSpPr>
          <p:cNvPr id="3" name="Content Placeholder 2"/>
          <p:cNvSpPr>
            <a:spLocks noGrp="1"/>
          </p:cNvSpPr>
          <p:nvPr>
            <p:ph idx="1"/>
          </p:nvPr>
        </p:nvSpPr>
        <p:spPr/>
        <p:txBody>
          <a:bodyPr>
            <a:normAutofit/>
          </a:bodyPr>
          <a:lstStyle/>
          <a:p>
            <a:r>
              <a:rPr lang="en-US" sz="4050" dirty="0"/>
              <a:t>Basically it is the server side version of Windows 8.</a:t>
            </a:r>
          </a:p>
          <a:p>
            <a:r>
              <a:rPr lang="pt-BR" sz="4050" dirty="0"/>
              <a:t>It is the next version after Windows Server 2008 R2.</a:t>
            </a:r>
          </a:p>
          <a:p>
            <a:r>
              <a:rPr lang="en-US" sz="4050" dirty="0"/>
              <a:t>Came out on </a:t>
            </a:r>
            <a:r>
              <a:rPr lang="hu-HU" sz="4050" dirty="0"/>
              <a:t>2012.</a:t>
            </a:r>
            <a:r>
              <a:rPr lang="en-US" sz="4050" dirty="0"/>
              <a:t> September </a:t>
            </a:r>
            <a:r>
              <a:rPr lang="hu-HU" sz="4050" dirty="0"/>
              <a:t>4</a:t>
            </a:r>
            <a:r>
              <a:rPr lang="en-US" sz="4050" dirty="0"/>
              <a:t>.</a:t>
            </a:r>
          </a:p>
        </p:txBody>
      </p:sp>
    </p:spTree>
    <p:extLst>
      <p:ext uri="{BB962C8B-B14F-4D97-AF65-F5344CB8AC3E}">
        <p14:creationId xmlns:p14="http://schemas.microsoft.com/office/powerpoint/2010/main" val="1204255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hu-HU" dirty="0"/>
          </a:p>
        </p:txBody>
      </p:sp>
      <p:sp>
        <p:nvSpPr>
          <p:cNvPr id="3" name="Content Placeholder 2"/>
          <p:cNvSpPr>
            <a:spLocks noGrp="1"/>
          </p:cNvSpPr>
          <p:nvPr>
            <p:ph idx="1"/>
          </p:nvPr>
        </p:nvSpPr>
        <p:spPr/>
        <p:txBody>
          <a:bodyPr/>
          <a:lstStyle/>
          <a:p>
            <a:r>
              <a:rPr lang="en-US" dirty="0" smtClean="0"/>
              <a:t>Maximum supported hardware:</a:t>
            </a:r>
          </a:p>
          <a:p>
            <a:r>
              <a:rPr lang="en-US" dirty="0" smtClean="0"/>
              <a:t>64 physical CPUs</a:t>
            </a:r>
          </a:p>
          <a:p>
            <a:r>
              <a:rPr lang="en-US" dirty="0" smtClean="0"/>
              <a:t>640 logical CPUs (230 is Hyper-V is on)</a:t>
            </a:r>
          </a:p>
          <a:p>
            <a:r>
              <a:rPr lang="en-US" dirty="0" smtClean="0"/>
              <a:t>4TB RAM</a:t>
            </a:r>
          </a:p>
          <a:p>
            <a:r>
              <a:rPr lang="en-US" dirty="0" smtClean="0"/>
              <a:t>64 clusters (for </a:t>
            </a:r>
            <a:r>
              <a:rPr lang="en-US" dirty="0"/>
              <a:t>task </a:t>
            </a:r>
            <a:r>
              <a:rPr lang="en-US" dirty="0" smtClean="0"/>
              <a:t>transfer)</a:t>
            </a:r>
          </a:p>
          <a:p>
            <a:endParaRPr lang="hu-HU" dirty="0"/>
          </a:p>
        </p:txBody>
      </p:sp>
    </p:spTree>
    <p:extLst>
      <p:ext uri="{BB962C8B-B14F-4D97-AF65-F5344CB8AC3E}">
        <p14:creationId xmlns:p14="http://schemas.microsoft.com/office/powerpoint/2010/main" val="2094879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Editions</a:t>
            </a:r>
            <a:endParaRPr lang="hu-HU" dirty="0"/>
          </a:p>
        </p:txBody>
      </p:sp>
      <p:sp>
        <p:nvSpPr>
          <p:cNvPr id="3" name="Content Placeholder 2"/>
          <p:cNvSpPr>
            <a:spLocks noGrp="1"/>
          </p:cNvSpPr>
          <p:nvPr>
            <p:ph idx="1"/>
          </p:nvPr>
        </p:nvSpPr>
        <p:spPr>
          <a:effectLst/>
        </p:spPr>
        <p:txBody>
          <a:bodyPr>
            <a:normAutofit lnSpcReduction="10000"/>
          </a:bodyPr>
          <a:lstStyle/>
          <a:p>
            <a:r>
              <a:rPr lang="en-US" dirty="0" smtClean="0"/>
              <a:t>Foundation: </a:t>
            </a:r>
            <a:r>
              <a:rPr lang="en-US" dirty="0" smtClean="0"/>
              <a:t>OEM only, no server virtualization, no Server Core, no Hyper-V</a:t>
            </a:r>
            <a:endParaRPr lang="en-US" dirty="0"/>
          </a:p>
          <a:p>
            <a:r>
              <a:rPr lang="en-US" dirty="0" smtClean="0"/>
              <a:t>Essentials:</a:t>
            </a:r>
          </a:p>
          <a:p>
            <a:pPr marL="0" indent="0">
              <a:buNone/>
            </a:pPr>
            <a:r>
              <a:rPr lang="en-US" dirty="0" smtClean="0"/>
              <a:t>25 user limit</a:t>
            </a:r>
            <a:endParaRPr lang="en-US" dirty="0" smtClean="0"/>
          </a:p>
          <a:p>
            <a:r>
              <a:rPr lang="hu-HU" dirty="0" smtClean="0"/>
              <a:t>Standard</a:t>
            </a:r>
            <a:r>
              <a:rPr lang="en-US" dirty="0" smtClean="0"/>
              <a:t>:</a:t>
            </a:r>
          </a:p>
          <a:p>
            <a:pPr marL="0" indent="0">
              <a:buNone/>
            </a:pPr>
            <a:r>
              <a:rPr lang="en-US" dirty="0" smtClean="0"/>
              <a:t>Many </a:t>
            </a:r>
            <a:r>
              <a:rPr lang="en-US" dirty="0" err="1" smtClean="0"/>
              <a:t>limita</a:t>
            </a:r>
            <a:r>
              <a:rPr lang="en-US" dirty="0" smtClean="0"/>
              <a:t>-</a:t>
            </a:r>
          </a:p>
          <a:p>
            <a:pPr marL="0" indent="0">
              <a:buNone/>
            </a:pPr>
            <a:r>
              <a:rPr lang="en-US" dirty="0" err="1" smtClean="0"/>
              <a:t>tions</a:t>
            </a:r>
            <a:r>
              <a:rPr lang="en-US" dirty="0" smtClean="0"/>
              <a:t> lifted</a:t>
            </a:r>
            <a:endParaRPr lang="en-US" dirty="0" smtClean="0"/>
          </a:p>
          <a:p>
            <a:r>
              <a:rPr lang="en-US" dirty="0" smtClean="0"/>
              <a:t>Datacenter:</a:t>
            </a:r>
          </a:p>
          <a:p>
            <a:pPr marL="0" indent="0">
              <a:buNone/>
            </a:pPr>
            <a:r>
              <a:rPr lang="en-US" dirty="0" smtClean="0"/>
              <a:t>Unlimited</a:t>
            </a:r>
            <a:endParaRPr lang="en-US" dirty="0" smtClean="0"/>
          </a:p>
          <a:p>
            <a:endParaRPr lang="hu-HU" dirty="0"/>
          </a:p>
        </p:txBody>
      </p:sp>
      <p:pic>
        <p:nvPicPr>
          <p:cNvPr id="5" name="Picture 4"/>
          <p:cNvPicPr>
            <a:picLocks/>
          </p:cNvPicPr>
          <p:nvPr/>
        </p:nvPicPr>
        <p:blipFill>
          <a:blip r:embed="rId2"/>
          <a:stretch>
            <a:fillRect/>
          </a:stretch>
        </p:blipFill>
        <p:spPr>
          <a:xfrm>
            <a:off x="2639290" y="2680855"/>
            <a:ext cx="6504709" cy="4177145"/>
          </a:xfrm>
          <a:prstGeom prst="rect">
            <a:avLst/>
          </a:prstGeom>
        </p:spPr>
      </p:pic>
      <p:sp>
        <p:nvSpPr>
          <p:cNvPr id="6" name="TextBox 5"/>
          <p:cNvSpPr txBox="1"/>
          <p:nvPr/>
        </p:nvSpPr>
        <p:spPr>
          <a:xfrm>
            <a:off x="374073" y="6286649"/>
            <a:ext cx="2340705" cy="461665"/>
          </a:xfrm>
          <a:prstGeom prst="rect">
            <a:avLst/>
          </a:prstGeom>
          <a:noFill/>
        </p:spPr>
        <p:txBody>
          <a:bodyPr wrap="none" rtlCol="0">
            <a:spAutoFit/>
          </a:bodyPr>
          <a:lstStyle/>
          <a:p>
            <a:r>
              <a:rPr lang="en-US" sz="600" dirty="0" smtClean="0"/>
              <a:t>See:</a:t>
            </a:r>
          </a:p>
          <a:p>
            <a:r>
              <a:rPr lang="hu-HU" sz="600" dirty="0" smtClean="0">
                <a:hlinkClick r:id="rId3"/>
              </a:rPr>
              <a:t>https://hu.wikipedia.org/wiki/Windows_Server_2012#Kiad.C3.A1sok</a:t>
            </a:r>
            <a:endParaRPr lang="en-US" sz="600" dirty="0" smtClean="0"/>
          </a:p>
          <a:p>
            <a:r>
              <a:rPr lang="en-US" sz="600" dirty="0" smtClean="0"/>
              <a:t>Or</a:t>
            </a:r>
          </a:p>
          <a:p>
            <a:r>
              <a:rPr lang="hu-HU" sz="600" dirty="0">
                <a:hlinkClick r:id="rId4"/>
              </a:rPr>
              <a:t>https://</a:t>
            </a:r>
            <a:r>
              <a:rPr lang="hu-HU" sz="600" dirty="0" smtClean="0">
                <a:hlinkClick r:id="rId4"/>
              </a:rPr>
              <a:t>en.wikipedia.org/wiki/Windows_Server_2012#Editions</a:t>
            </a:r>
            <a:endParaRPr lang="hu-HU" sz="600" dirty="0"/>
          </a:p>
        </p:txBody>
      </p:sp>
    </p:spTree>
    <p:extLst>
      <p:ext uri="{BB962C8B-B14F-4D97-AF65-F5344CB8AC3E}">
        <p14:creationId xmlns:p14="http://schemas.microsoft.com/office/powerpoint/2010/main" val="47542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hu-HU"/>
          </a:p>
        </p:txBody>
      </p:sp>
      <p:pic>
        <p:nvPicPr>
          <p:cNvPr id="4" name="Picture 3"/>
          <p:cNvPicPr>
            <a:picLocks noChangeAspect="1"/>
          </p:cNvPicPr>
          <p:nvPr/>
        </p:nvPicPr>
        <p:blipFill>
          <a:blip r:embed="rId2"/>
          <a:stretch>
            <a:fillRect/>
          </a:stretch>
        </p:blipFill>
        <p:spPr>
          <a:xfrm>
            <a:off x="44767" y="1027907"/>
            <a:ext cx="9054465" cy="5794058"/>
          </a:xfrm>
          <a:prstGeom prst="rect">
            <a:avLst/>
          </a:prstGeom>
        </p:spPr>
      </p:pic>
      <p:sp>
        <p:nvSpPr>
          <p:cNvPr id="5" name="TextBox 4"/>
          <p:cNvSpPr txBox="1"/>
          <p:nvPr/>
        </p:nvSpPr>
        <p:spPr>
          <a:xfrm>
            <a:off x="3058988" y="45524"/>
            <a:ext cx="4224314" cy="369332"/>
          </a:xfrm>
          <a:prstGeom prst="rect">
            <a:avLst/>
          </a:prstGeom>
          <a:noFill/>
        </p:spPr>
        <p:txBody>
          <a:bodyPr wrap="square" rtlCol="0">
            <a:spAutoFit/>
          </a:bodyPr>
          <a:lstStyle/>
          <a:p>
            <a:r>
              <a:rPr lang="en-US" dirty="0" smtClean="0"/>
              <a:t>Same table in English:</a:t>
            </a:r>
            <a:endParaRPr lang="hu-HU" dirty="0"/>
          </a:p>
        </p:txBody>
      </p:sp>
    </p:spTree>
    <p:extLst>
      <p:ext uri="{BB962C8B-B14F-4D97-AF65-F5344CB8AC3E}">
        <p14:creationId xmlns:p14="http://schemas.microsoft.com/office/powerpoint/2010/main" val="298477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hu-HU" dirty="0"/>
          </a:p>
        </p:txBody>
      </p:sp>
      <p:sp>
        <p:nvSpPr>
          <p:cNvPr id="3" name="Content Placeholder 2"/>
          <p:cNvSpPr>
            <a:spLocks noGrp="1"/>
          </p:cNvSpPr>
          <p:nvPr>
            <p:ph idx="1"/>
          </p:nvPr>
        </p:nvSpPr>
        <p:spPr/>
        <p:txBody>
          <a:bodyPr>
            <a:normAutofit fontScale="92500" lnSpcReduction="10000"/>
          </a:bodyPr>
          <a:lstStyle/>
          <a:p>
            <a:r>
              <a:rPr lang="en-US" dirty="0" smtClean="0"/>
              <a:t>First </a:t>
            </a:r>
            <a:r>
              <a:rPr lang="en-US" dirty="0" smtClean="0"/>
              <a:t>22 </a:t>
            </a:r>
            <a:r>
              <a:rPr lang="en-US" dirty="0" smtClean="0"/>
              <a:t>slides from </a:t>
            </a:r>
            <a:r>
              <a:rPr lang="en-US" dirty="0" smtClean="0">
                <a:hlinkClick r:id="rId2"/>
              </a:rPr>
              <a:t>https://hu.wikipedia.org/wiki/Windows_Server_2012</a:t>
            </a:r>
            <a:r>
              <a:rPr lang="en-US" dirty="0" smtClean="0"/>
              <a:t> (Translated by Daniel “3ICE” Berezvai, most screenshots by Daniel “3ICE” Berezvai — taken on a lookalike Windows 8 system, not the server.)</a:t>
            </a:r>
          </a:p>
          <a:p>
            <a:r>
              <a:rPr lang="en-US" dirty="0" smtClean="0"/>
              <a:t>I also read all of this in preparation:</a:t>
            </a:r>
          </a:p>
          <a:p>
            <a:r>
              <a:rPr lang="en-US" dirty="0" smtClean="0">
                <a:hlinkClick r:id="rId3"/>
              </a:rPr>
              <a:t>http://www.techrepublic.com/blog/10-things/10-cool-new-features-in-windows-server-2012-r2-essentials/</a:t>
            </a:r>
            <a:endParaRPr lang="en-US" dirty="0" smtClean="0"/>
          </a:p>
          <a:p>
            <a:r>
              <a:rPr lang="en-US" dirty="0" smtClean="0">
                <a:hlinkClick r:id="rId4"/>
              </a:rPr>
              <a:t>http://www.infoworld.com/article/2606748/microsoft-windows/108930-10-excellent-new-features-in-Windows-Server-2012-R2.html</a:t>
            </a:r>
            <a:endParaRPr lang="en-US" dirty="0" smtClean="0"/>
          </a:p>
          <a:p>
            <a:endParaRPr lang="en-US" dirty="0" smtClean="0"/>
          </a:p>
        </p:txBody>
      </p:sp>
    </p:spTree>
    <p:extLst>
      <p:ext uri="{BB962C8B-B14F-4D97-AF65-F5344CB8AC3E}">
        <p14:creationId xmlns:p14="http://schemas.microsoft.com/office/powerpoint/2010/main" val="310560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Work</a:t>
            </a:r>
            <a:r>
              <a:rPr lang="hu-HU" b="1" dirty="0"/>
              <a:t> </a:t>
            </a:r>
            <a:r>
              <a:rPr lang="hu-HU" b="1" dirty="0" err="1"/>
              <a:t>Folders</a:t>
            </a:r>
            <a:endParaRPr lang="hu-HU" b="1" dirty="0"/>
          </a:p>
        </p:txBody>
      </p:sp>
      <p:pic>
        <p:nvPicPr>
          <p:cNvPr id="4" name="Picture 3"/>
          <p:cNvPicPr>
            <a:picLocks noChangeAspect="1"/>
          </p:cNvPicPr>
          <p:nvPr/>
        </p:nvPicPr>
        <p:blipFill>
          <a:blip r:embed="rId3"/>
          <a:stretch>
            <a:fillRect/>
          </a:stretch>
        </p:blipFill>
        <p:spPr>
          <a:xfrm>
            <a:off x="1554474" y="1690689"/>
            <a:ext cx="6035052" cy="4814325"/>
          </a:xfrm>
          <a:prstGeom prst="rect">
            <a:avLst/>
          </a:prstGeom>
        </p:spPr>
      </p:pic>
    </p:spTree>
    <p:extLst>
      <p:ext uri="{BB962C8B-B14F-4D97-AF65-F5344CB8AC3E}">
        <p14:creationId xmlns:p14="http://schemas.microsoft.com/office/powerpoint/2010/main" val="2302202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Desired</a:t>
            </a:r>
            <a:r>
              <a:rPr lang="hu-HU" b="1" dirty="0"/>
              <a:t> </a:t>
            </a:r>
            <a:r>
              <a:rPr lang="hu-HU" b="1" dirty="0" err="1"/>
              <a:t>State</a:t>
            </a:r>
            <a:r>
              <a:rPr lang="hu-HU" b="1" dirty="0"/>
              <a:t> </a:t>
            </a:r>
            <a:r>
              <a:rPr lang="hu-HU" b="1" dirty="0" err="1" smtClean="0"/>
              <a:t>Configuration</a:t>
            </a:r>
            <a:endParaRPr lang="hu-HU" dirty="0"/>
          </a:p>
        </p:txBody>
      </p:sp>
      <p:pic>
        <p:nvPicPr>
          <p:cNvPr id="4" name="Picture 3"/>
          <p:cNvPicPr>
            <a:picLocks noChangeAspect="1"/>
          </p:cNvPicPr>
          <p:nvPr/>
        </p:nvPicPr>
        <p:blipFill>
          <a:blip r:embed="rId3"/>
          <a:stretch>
            <a:fillRect/>
          </a:stretch>
        </p:blipFill>
        <p:spPr>
          <a:xfrm>
            <a:off x="1067555" y="1690689"/>
            <a:ext cx="7008890" cy="4910337"/>
          </a:xfrm>
          <a:prstGeom prst="rect">
            <a:avLst/>
          </a:prstGeom>
        </p:spPr>
      </p:pic>
    </p:spTree>
    <p:extLst>
      <p:ext uri="{BB962C8B-B14F-4D97-AF65-F5344CB8AC3E}">
        <p14:creationId xmlns:p14="http://schemas.microsoft.com/office/powerpoint/2010/main" val="3071961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Storage </a:t>
            </a:r>
            <a:r>
              <a:rPr lang="hu-HU" b="1" dirty="0" err="1" smtClean="0"/>
              <a:t>Tiering</a:t>
            </a:r>
            <a:endParaRPr lang="hu-HU" dirty="0"/>
          </a:p>
        </p:txBody>
      </p:sp>
      <p:pic>
        <p:nvPicPr>
          <p:cNvPr id="4" name="Picture 3"/>
          <p:cNvPicPr>
            <a:picLocks noChangeAspect="1"/>
          </p:cNvPicPr>
          <p:nvPr/>
        </p:nvPicPr>
        <p:blipFill>
          <a:blip r:embed="rId3"/>
          <a:stretch>
            <a:fillRect/>
          </a:stretch>
        </p:blipFill>
        <p:spPr>
          <a:xfrm>
            <a:off x="1060697" y="1484402"/>
            <a:ext cx="7022606" cy="5033783"/>
          </a:xfrm>
          <a:prstGeom prst="rect">
            <a:avLst/>
          </a:prstGeom>
        </p:spPr>
      </p:pic>
    </p:spTree>
    <p:extLst>
      <p:ext uri="{BB962C8B-B14F-4D97-AF65-F5344CB8AC3E}">
        <p14:creationId xmlns:p14="http://schemas.microsoft.com/office/powerpoint/2010/main" val="1100553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Storage </a:t>
            </a:r>
            <a:r>
              <a:rPr lang="hu-HU" b="1" dirty="0" err="1" smtClean="0"/>
              <a:t>Pinning</a:t>
            </a:r>
            <a:endParaRPr lang="hu-HU" dirty="0"/>
          </a:p>
        </p:txBody>
      </p:sp>
      <p:pic>
        <p:nvPicPr>
          <p:cNvPr id="4" name="Picture 3"/>
          <p:cNvPicPr>
            <a:picLocks noChangeAspect="1"/>
          </p:cNvPicPr>
          <p:nvPr/>
        </p:nvPicPr>
        <p:blipFill>
          <a:blip r:embed="rId3"/>
          <a:stretch>
            <a:fillRect/>
          </a:stretch>
        </p:blipFill>
        <p:spPr>
          <a:xfrm>
            <a:off x="734008" y="2024560"/>
            <a:ext cx="7118618" cy="3621032"/>
          </a:xfrm>
          <a:prstGeom prst="rect">
            <a:avLst/>
          </a:prstGeom>
        </p:spPr>
      </p:pic>
    </p:spTree>
    <p:extLst>
      <p:ext uri="{BB962C8B-B14F-4D97-AF65-F5344CB8AC3E}">
        <p14:creationId xmlns:p14="http://schemas.microsoft.com/office/powerpoint/2010/main" val="526083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Write</a:t>
            </a:r>
            <a:r>
              <a:rPr lang="hu-HU" b="1" dirty="0"/>
              <a:t> Back </a:t>
            </a:r>
            <a:r>
              <a:rPr lang="hu-HU" b="1" dirty="0" smtClean="0"/>
              <a:t>Cache</a:t>
            </a:r>
            <a:endParaRPr lang="hu-HU" dirty="0"/>
          </a:p>
        </p:txBody>
      </p:sp>
      <p:pic>
        <p:nvPicPr>
          <p:cNvPr id="4" name="Picture 3"/>
          <p:cNvPicPr>
            <a:picLocks noChangeAspect="1"/>
          </p:cNvPicPr>
          <p:nvPr/>
        </p:nvPicPr>
        <p:blipFill>
          <a:blip r:embed="rId3"/>
          <a:stretch>
            <a:fillRect/>
          </a:stretch>
        </p:blipFill>
        <p:spPr>
          <a:xfrm>
            <a:off x="628650" y="1690689"/>
            <a:ext cx="7187199" cy="4745745"/>
          </a:xfrm>
          <a:prstGeom prst="rect">
            <a:avLst/>
          </a:prstGeom>
        </p:spPr>
      </p:pic>
    </p:spTree>
    <p:extLst>
      <p:ext uri="{BB962C8B-B14F-4D97-AF65-F5344CB8AC3E}">
        <p14:creationId xmlns:p14="http://schemas.microsoft.com/office/powerpoint/2010/main" val="682953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Deduplication</a:t>
            </a:r>
            <a:r>
              <a:rPr lang="hu-HU" b="1" dirty="0"/>
              <a:t> </a:t>
            </a:r>
            <a:r>
              <a:rPr lang="hu-HU" b="1" dirty="0" err="1"/>
              <a:t>on</a:t>
            </a:r>
            <a:r>
              <a:rPr lang="hu-HU" b="1" dirty="0"/>
              <a:t> </a:t>
            </a:r>
            <a:r>
              <a:rPr lang="hu-HU" b="1" dirty="0" err="1"/>
              <a:t>running</a:t>
            </a:r>
            <a:r>
              <a:rPr lang="hu-HU" b="1" dirty="0"/>
              <a:t> </a:t>
            </a:r>
            <a:r>
              <a:rPr lang="hu-HU" b="1" dirty="0" err="1" smtClean="0"/>
              <a:t>VMs</a:t>
            </a:r>
            <a:endParaRPr lang="hu-HU" dirty="0"/>
          </a:p>
        </p:txBody>
      </p:sp>
      <p:pic>
        <p:nvPicPr>
          <p:cNvPr id="4" name="Picture 3"/>
          <p:cNvPicPr>
            <a:picLocks noChangeAspect="1"/>
          </p:cNvPicPr>
          <p:nvPr/>
        </p:nvPicPr>
        <p:blipFill>
          <a:blip r:embed="rId3"/>
          <a:stretch>
            <a:fillRect/>
          </a:stretch>
        </p:blipFill>
        <p:spPr>
          <a:xfrm>
            <a:off x="1012691" y="1608093"/>
            <a:ext cx="7118618" cy="4059944"/>
          </a:xfrm>
          <a:prstGeom prst="rect">
            <a:avLst/>
          </a:prstGeom>
        </p:spPr>
      </p:pic>
    </p:spTree>
    <p:extLst>
      <p:ext uri="{BB962C8B-B14F-4D97-AF65-F5344CB8AC3E}">
        <p14:creationId xmlns:p14="http://schemas.microsoft.com/office/powerpoint/2010/main" val="3971532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hu-HU" dirty="0"/>
          </a:p>
        </p:txBody>
      </p:sp>
      <p:sp>
        <p:nvSpPr>
          <p:cNvPr id="3" name="Content Placeholder 2"/>
          <p:cNvSpPr>
            <a:spLocks noGrp="1"/>
          </p:cNvSpPr>
          <p:nvPr>
            <p:ph idx="1"/>
          </p:nvPr>
        </p:nvSpPr>
        <p:spPr/>
        <p:txBody>
          <a:bodyPr>
            <a:noAutofit/>
          </a:bodyPr>
          <a:lstStyle/>
          <a:p>
            <a:r>
              <a:rPr lang="en-US" sz="4950" dirty="0"/>
              <a:t>No Itanium processor support.</a:t>
            </a:r>
          </a:p>
          <a:p>
            <a:r>
              <a:rPr lang="en-US" sz="4950" dirty="0"/>
              <a:t>64-bit only</a:t>
            </a:r>
          </a:p>
          <a:p>
            <a:r>
              <a:rPr lang="en-US" sz="4950" dirty="0" smtClean="0"/>
              <a:t>Some features need </a:t>
            </a:r>
            <a:r>
              <a:rPr lang="en-US" sz="4950" dirty="0"/>
              <a:t>to be installed </a:t>
            </a:r>
            <a:r>
              <a:rPr lang="en-US" sz="4950" dirty="0" smtClean="0"/>
              <a:t>separately now.</a:t>
            </a:r>
            <a:endParaRPr lang="hu-HU" sz="4950" dirty="0"/>
          </a:p>
        </p:txBody>
      </p:sp>
    </p:spTree>
    <p:extLst>
      <p:ext uri="{BB962C8B-B14F-4D97-AF65-F5344CB8AC3E}">
        <p14:creationId xmlns:p14="http://schemas.microsoft.com/office/powerpoint/2010/main" val="1555094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Parallel </a:t>
            </a:r>
            <a:r>
              <a:rPr lang="hu-HU" b="1" dirty="0" err="1" smtClean="0"/>
              <a:t>rebuild</a:t>
            </a:r>
            <a:endParaRPr lang="hu-HU" dirty="0"/>
          </a:p>
        </p:txBody>
      </p:sp>
      <p:pic>
        <p:nvPicPr>
          <p:cNvPr id="4" name="Picture 3"/>
          <p:cNvPicPr>
            <a:picLocks noChangeAspect="1"/>
          </p:cNvPicPr>
          <p:nvPr/>
        </p:nvPicPr>
        <p:blipFill>
          <a:blip r:embed="rId3"/>
          <a:stretch>
            <a:fillRect/>
          </a:stretch>
        </p:blipFill>
        <p:spPr>
          <a:xfrm>
            <a:off x="2253991" y="2121405"/>
            <a:ext cx="4636017" cy="2615189"/>
          </a:xfrm>
          <a:prstGeom prst="rect">
            <a:avLst/>
          </a:prstGeom>
        </p:spPr>
      </p:pic>
    </p:spTree>
    <p:extLst>
      <p:ext uri="{BB962C8B-B14F-4D97-AF65-F5344CB8AC3E}">
        <p14:creationId xmlns:p14="http://schemas.microsoft.com/office/powerpoint/2010/main" val="3223595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Workplace</a:t>
            </a:r>
            <a:r>
              <a:rPr lang="hu-HU" b="1" dirty="0"/>
              <a:t> </a:t>
            </a:r>
            <a:r>
              <a:rPr lang="hu-HU" b="1" dirty="0" err="1" smtClean="0"/>
              <a:t>Join</a:t>
            </a:r>
            <a:endParaRPr lang="hu-HU" dirty="0"/>
          </a:p>
        </p:txBody>
      </p:sp>
      <p:pic>
        <p:nvPicPr>
          <p:cNvPr id="4" name="Picture 3"/>
          <p:cNvPicPr>
            <a:picLocks noChangeAspect="1"/>
          </p:cNvPicPr>
          <p:nvPr/>
        </p:nvPicPr>
        <p:blipFill>
          <a:blip r:embed="rId3"/>
          <a:stretch>
            <a:fillRect/>
          </a:stretch>
        </p:blipFill>
        <p:spPr>
          <a:xfrm>
            <a:off x="2221987" y="2180841"/>
            <a:ext cx="4700025" cy="2496317"/>
          </a:xfrm>
          <a:prstGeom prst="rect">
            <a:avLst/>
          </a:prstGeom>
        </p:spPr>
      </p:pic>
    </p:spTree>
    <p:extLst>
      <p:ext uri="{BB962C8B-B14F-4D97-AF65-F5344CB8AC3E}">
        <p14:creationId xmlns:p14="http://schemas.microsoft.com/office/powerpoint/2010/main" val="228261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Multitenant</a:t>
            </a:r>
            <a:r>
              <a:rPr lang="hu-HU" b="1" dirty="0"/>
              <a:t> VPN </a:t>
            </a:r>
            <a:r>
              <a:rPr lang="hu-HU" b="1" dirty="0" err="1" smtClean="0"/>
              <a:t>gateway</a:t>
            </a:r>
            <a:endParaRPr lang="hu-HU" dirty="0"/>
          </a:p>
        </p:txBody>
      </p:sp>
      <p:pic>
        <p:nvPicPr>
          <p:cNvPr id="4" name="Picture 3"/>
          <p:cNvPicPr>
            <a:picLocks noChangeAspect="1"/>
          </p:cNvPicPr>
          <p:nvPr/>
        </p:nvPicPr>
        <p:blipFill>
          <a:blip r:embed="rId3"/>
          <a:stretch>
            <a:fillRect/>
          </a:stretch>
        </p:blipFill>
        <p:spPr>
          <a:xfrm>
            <a:off x="2674616" y="2665474"/>
            <a:ext cx="3794768" cy="1527051"/>
          </a:xfrm>
          <a:prstGeom prst="rect">
            <a:avLst/>
          </a:prstGeom>
        </p:spPr>
      </p:pic>
    </p:spTree>
    <p:extLst>
      <p:ext uri="{BB962C8B-B14F-4D97-AF65-F5344CB8AC3E}">
        <p14:creationId xmlns:p14="http://schemas.microsoft.com/office/powerpoint/2010/main" val="502964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Windows Server Essentials </a:t>
            </a:r>
            <a:r>
              <a:rPr lang="hu-HU" b="1" dirty="0" err="1" smtClean="0"/>
              <a:t>role</a:t>
            </a:r>
            <a:endParaRPr lang="hu-HU" dirty="0"/>
          </a:p>
        </p:txBody>
      </p:sp>
      <p:pic>
        <p:nvPicPr>
          <p:cNvPr id="4" name="Picture 3"/>
          <p:cNvPicPr>
            <a:picLocks noChangeAspect="1"/>
          </p:cNvPicPr>
          <p:nvPr/>
        </p:nvPicPr>
        <p:blipFill>
          <a:blip r:embed="rId3"/>
          <a:stretch>
            <a:fillRect/>
          </a:stretch>
        </p:blipFill>
        <p:spPr>
          <a:xfrm>
            <a:off x="2633468" y="1728212"/>
            <a:ext cx="3877064" cy="3401575"/>
          </a:xfrm>
          <a:prstGeom prst="rect">
            <a:avLst/>
          </a:prstGeom>
        </p:spPr>
      </p:pic>
    </p:spTree>
    <p:extLst>
      <p:ext uri="{BB962C8B-B14F-4D97-AF65-F5344CB8AC3E}">
        <p14:creationId xmlns:p14="http://schemas.microsoft.com/office/powerpoint/2010/main" val="3054931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hu-HU" dirty="0"/>
          </a:p>
        </p:txBody>
      </p:sp>
      <p:sp>
        <p:nvSpPr>
          <p:cNvPr id="3" name="Content Placeholder 2"/>
          <p:cNvSpPr>
            <a:spLocks noGrp="1"/>
          </p:cNvSpPr>
          <p:nvPr>
            <p:ph idx="1"/>
          </p:nvPr>
        </p:nvSpPr>
        <p:spPr/>
        <p:txBody>
          <a:bodyPr/>
          <a:lstStyle/>
          <a:p>
            <a:r>
              <a:rPr lang="hu-HU" dirty="0">
                <a:hlinkClick r:id="rId2"/>
              </a:rPr>
              <a:t>http://</a:t>
            </a:r>
            <a:r>
              <a:rPr lang="hu-HU" dirty="0" smtClean="0">
                <a:hlinkClick r:id="rId2"/>
              </a:rPr>
              <a:t>www.infoworld.com/article/2606748/microsoft-windows/108930-10-excellent-new-features-in-Windows-Server-2012-R2.html</a:t>
            </a:r>
            <a:endParaRPr lang="hu-HU" dirty="0"/>
          </a:p>
        </p:txBody>
      </p:sp>
    </p:spTree>
    <p:extLst>
      <p:ext uri="{BB962C8B-B14F-4D97-AF65-F5344CB8AC3E}">
        <p14:creationId xmlns:p14="http://schemas.microsoft.com/office/powerpoint/2010/main" val="215549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hu-HU" dirty="0"/>
          </a:p>
        </p:txBody>
      </p:sp>
      <p:sp>
        <p:nvSpPr>
          <p:cNvPr id="3" name="Content Placeholder 2"/>
          <p:cNvSpPr>
            <a:spLocks noGrp="1"/>
          </p:cNvSpPr>
          <p:nvPr>
            <p:ph idx="1"/>
          </p:nvPr>
        </p:nvSpPr>
        <p:spPr/>
        <p:txBody>
          <a:bodyPr>
            <a:normAutofit/>
          </a:bodyPr>
          <a:lstStyle/>
          <a:p>
            <a:r>
              <a:rPr lang="en-US" sz="4500" dirty="0"/>
              <a:t>Looks like Windows </a:t>
            </a:r>
            <a:r>
              <a:rPr lang="en-US" sz="4500" dirty="0" smtClean="0"/>
              <a:t>8:</a:t>
            </a:r>
            <a:endParaRPr lang="en-US" sz="4500" dirty="0"/>
          </a:p>
          <a:p>
            <a:pPr lvl="1"/>
            <a:r>
              <a:rPr lang="en-US" sz="4100" dirty="0"/>
              <a:t>Metro</a:t>
            </a:r>
          </a:p>
          <a:p>
            <a:pPr lvl="1"/>
            <a:r>
              <a:rPr lang="en-US" sz="4100" dirty="0" smtClean="0"/>
              <a:t>Tiles</a:t>
            </a:r>
          </a:p>
          <a:p>
            <a:pPr lvl="1"/>
            <a:endParaRPr lang="en-US" sz="4100" dirty="0" smtClean="0"/>
          </a:p>
          <a:p>
            <a:pPr lvl="1"/>
            <a:endParaRPr lang="en-US" sz="4100" dirty="0"/>
          </a:p>
          <a:p>
            <a:r>
              <a:rPr lang="en-US" sz="4500" dirty="0"/>
              <a:t>Notable exception: </a:t>
            </a:r>
            <a:r>
              <a:rPr lang="en-US" sz="4500" b="1" dirty="0"/>
              <a:t>Server Core</a:t>
            </a:r>
          </a:p>
        </p:txBody>
      </p:sp>
      <p:pic>
        <p:nvPicPr>
          <p:cNvPr id="4" name="Picture 3"/>
          <p:cNvPicPr>
            <a:picLocks noChangeAspect="1"/>
          </p:cNvPicPr>
          <p:nvPr/>
        </p:nvPicPr>
        <p:blipFill>
          <a:blip r:embed="rId2"/>
          <a:stretch>
            <a:fillRect/>
          </a:stretch>
        </p:blipFill>
        <p:spPr>
          <a:xfrm>
            <a:off x="3500437" y="3061126"/>
            <a:ext cx="2143125" cy="1647825"/>
          </a:xfrm>
          <a:prstGeom prst="rect">
            <a:avLst/>
          </a:prstGeom>
        </p:spPr>
      </p:pic>
      <p:pic>
        <p:nvPicPr>
          <p:cNvPr id="5" name="Picture 4"/>
          <p:cNvPicPr>
            <a:picLocks noChangeAspect="1"/>
          </p:cNvPicPr>
          <p:nvPr/>
        </p:nvPicPr>
        <p:blipFill rotWithShape="1">
          <a:blip r:embed="rId3"/>
          <a:srcRect r="55729"/>
          <a:stretch/>
        </p:blipFill>
        <p:spPr>
          <a:xfrm>
            <a:off x="6088206" y="124691"/>
            <a:ext cx="2880000" cy="3657600"/>
          </a:xfrm>
          <a:prstGeom prst="rect">
            <a:avLst/>
          </a:prstGeom>
        </p:spPr>
      </p:pic>
    </p:spTree>
    <p:extLst>
      <p:ext uri="{BB962C8B-B14F-4D97-AF65-F5344CB8AC3E}">
        <p14:creationId xmlns:p14="http://schemas.microsoft.com/office/powerpoint/2010/main" val="185165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a:t>
            </a:r>
            <a:endParaRPr lang="hu-HU" dirty="0"/>
          </a:p>
        </p:txBody>
      </p:sp>
      <p:sp>
        <p:nvSpPr>
          <p:cNvPr id="3" name="Content Placeholder 2"/>
          <p:cNvSpPr>
            <a:spLocks noGrp="1"/>
          </p:cNvSpPr>
          <p:nvPr>
            <p:ph idx="1"/>
          </p:nvPr>
        </p:nvSpPr>
        <p:spPr/>
        <p:txBody>
          <a:bodyPr>
            <a:noAutofit/>
          </a:bodyPr>
          <a:lstStyle/>
          <a:p>
            <a:r>
              <a:rPr lang="en-US" sz="4500" dirty="0"/>
              <a:t>2100 brand new </a:t>
            </a:r>
            <a:r>
              <a:rPr lang="en-US" sz="4500" dirty="0" err="1"/>
              <a:t>commandlets</a:t>
            </a:r>
            <a:r>
              <a:rPr lang="en-US" sz="4500" dirty="0"/>
              <a:t>!</a:t>
            </a:r>
          </a:p>
          <a:p>
            <a:r>
              <a:rPr lang="en-US" sz="4500" dirty="0"/>
              <a:t>Up from the measly 200 </a:t>
            </a:r>
            <a:r>
              <a:rPr lang="en-US" sz="4500" dirty="0" err="1"/>
              <a:t>cmdlets</a:t>
            </a:r>
            <a:r>
              <a:rPr lang="en-US" sz="4500" dirty="0"/>
              <a:t> in the previous version.</a:t>
            </a:r>
            <a:endParaRPr lang="hu-HU" sz="4500" dirty="0"/>
          </a:p>
        </p:txBody>
      </p:sp>
    </p:spTree>
    <p:extLst>
      <p:ext uri="{BB962C8B-B14F-4D97-AF65-F5344CB8AC3E}">
        <p14:creationId xmlns:p14="http://schemas.microsoft.com/office/powerpoint/2010/main" val="409091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manager*</a:t>
            </a:r>
            <a:br>
              <a:rPr lang="en-US" dirty="0" smtClean="0"/>
            </a:br>
            <a:r>
              <a:rPr lang="en-US" i="1" dirty="0" smtClean="0"/>
              <a:t>*Forget CTRL+ALT+DEL, use CTRL+SHIFT+ESC</a:t>
            </a:r>
            <a:endParaRPr lang="hu-HU" i="1" dirty="0"/>
          </a:p>
        </p:txBody>
      </p:sp>
      <p:sp>
        <p:nvSpPr>
          <p:cNvPr id="3" name="Content Placeholder 2"/>
          <p:cNvSpPr>
            <a:spLocks noGrp="1"/>
          </p:cNvSpPr>
          <p:nvPr>
            <p:ph idx="1"/>
          </p:nvPr>
        </p:nvSpPr>
        <p:spPr/>
        <p:txBody>
          <a:bodyPr>
            <a:normAutofit/>
          </a:bodyPr>
          <a:lstStyle/>
          <a:p>
            <a:r>
              <a:rPr lang="en-US" sz="3300" dirty="0"/>
              <a:t>Ironically it looks like a massive downgrade at first:</a:t>
            </a:r>
          </a:p>
          <a:p>
            <a:endParaRPr lang="en-US" sz="3300" dirty="0"/>
          </a:p>
          <a:p>
            <a:endParaRPr lang="en-US" sz="3300" dirty="0"/>
          </a:p>
          <a:p>
            <a:r>
              <a:rPr lang="en-US" sz="3300" dirty="0"/>
              <a:t>But it gets better!</a:t>
            </a:r>
          </a:p>
          <a:p>
            <a:r>
              <a:rPr lang="en-US" sz="3300" dirty="0"/>
              <a:t>(→ See next two slides)</a:t>
            </a:r>
            <a:endParaRPr lang="hu-HU" sz="3300" dirty="0"/>
          </a:p>
        </p:txBody>
      </p:sp>
      <p:pic>
        <p:nvPicPr>
          <p:cNvPr id="4" name="Picture 3"/>
          <p:cNvPicPr>
            <a:picLocks noChangeAspect="1"/>
          </p:cNvPicPr>
          <p:nvPr/>
        </p:nvPicPr>
        <p:blipFill>
          <a:blip r:embed="rId2"/>
          <a:stretch>
            <a:fillRect/>
          </a:stretch>
        </p:blipFill>
        <p:spPr>
          <a:xfrm>
            <a:off x="4905375" y="2518310"/>
            <a:ext cx="3609975" cy="1971675"/>
          </a:xfrm>
          <a:prstGeom prst="rect">
            <a:avLst/>
          </a:prstGeom>
        </p:spPr>
      </p:pic>
    </p:spTree>
    <p:extLst>
      <p:ext uri="{BB962C8B-B14F-4D97-AF65-F5344CB8AC3E}">
        <p14:creationId xmlns:p14="http://schemas.microsoft.com/office/powerpoint/2010/main" val="750654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6576" y="1143000"/>
            <a:ext cx="6286500" cy="5715000"/>
          </a:xfrm>
          <a:prstGeom prst="rect">
            <a:avLst/>
          </a:prstGeom>
        </p:spPr>
      </p:pic>
      <p:sp>
        <p:nvSpPr>
          <p:cNvPr id="2" name="TextBox 1"/>
          <p:cNvSpPr txBox="1"/>
          <p:nvPr/>
        </p:nvSpPr>
        <p:spPr>
          <a:xfrm>
            <a:off x="1613448" y="270164"/>
            <a:ext cx="5852756" cy="646331"/>
          </a:xfrm>
          <a:prstGeom prst="rect">
            <a:avLst/>
          </a:prstGeom>
          <a:noFill/>
        </p:spPr>
        <p:txBody>
          <a:bodyPr wrap="none" rtlCol="0">
            <a:spAutoFit/>
          </a:bodyPr>
          <a:lstStyle/>
          <a:p>
            <a:r>
              <a:rPr lang="en-US" sz="3600" dirty="0" smtClean="0"/>
              <a:t>After clicking on </a:t>
            </a:r>
            <a:r>
              <a:rPr lang="en-US" sz="3600" b="1" dirty="0" smtClean="0"/>
              <a:t>More details</a:t>
            </a:r>
            <a:r>
              <a:rPr lang="en-US" sz="3600" dirty="0" smtClean="0"/>
              <a:t>:</a:t>
            </a:r>
            <a:endParaRPr lang="hu-HU" sz="3600" dirty="0"/>
          </a:p>
        </p:txBody>
      </p:sp>
    </p:spTree>
    <p:extLst>
      <p:ext uri="{BB962C8B-B14F-4D97-AF65-F5344CB8AC3E}">
        <p14:creationId xmlns:p14="http://schemas.microsoft.com/office/powerpoint/2010/main" val="142564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68497"/>
            <a:ext cx="9039225" cy="6019800"/>
          </a:xfrm>
          <a:prstGeom prst="rect">
            <a:avLst/>
          </a:prstGeom>
        </p:spPr>
      </p:pic>
      <p:sp>
        <p:nvSpPr>
          <p:cNvPr id="2" name="Title 1"/>
          <p:cNvSpPr>
            <a:spLocks noGrp="1"/>
          </p:cNvSpPr>
          <p:nvPr>
            <p:ph type="title"/>
          </p:nvPr>
        </p:nvSpPr>
        <p:spPr>
          <a:xfrm>
            <a:off x="0" y="0"/>
            <a:ext cx="7886700" cy="2277838"/>
          </a:xfrm>
          <a:effectLst>
            <a:outerShdw blurRad="50800" dist="38100" dir="2700000" algn="tl" rotWithShape="0">
              <a:prstClr val="black">
                <a:alpha val="40000"/>
              </a:prstClr>
            </a:outerShdw>
          </a:effectLst>
        </p:spPr>
        <p:txBody>
          <a:bodyPr>
            <a:noAutofit/>
          </a:bodyPr>
          <a:lstStyle/>
          <a:p>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Still nowhere near as powerful as Process Explorer</a:t>
            </a:r>
            <a:endParaRPr lang="hu-HU"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1094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Manager continued</a:t>
            </a:r>
            <a:endParaRPr lang="hu-HU" dirty="0"/>
          </a:p>
        </p:txBody>
      </p:sp>
      <p:sp>
        <p:nvSpPr>
          <p:cNvPr id="3" name="Content Placeholder 2"/>
          <p:cNvSpPr>
            <a:spLocks noGrp="1"/>
          </p:cNvSpPr>
          <p:nvPr>
            <p:ph idx="1"/>
          </p:nvPr>
        </p:nvSpPr>
        <p:spPr/>
        <p:txBody>
          <a:bodyPr>
            <a:normAutofit lnSpcReduction="10000"/>
          </a:bodyPr>
          <a:lstStyle/>
          <a:p>
            <a:r>
              <a:rPr lang="en-US" dirty="0" smtClean="0"/>
              <a:t>Stronger yellow highlight for CPU and memory hogs</a:t>
            </a:r>
          </a:p>
          <a:p>
            <a:r>
              <a:rPr lang="en-US" dirty="0" smtClean="0"/>
              <a:t>If you have more than 64 cores, you get a cool </a:t>
            </a:r>
            <a:r>
              <a:rPr lang="en-US" dirty="0" err="1" smtClean="0"/>
              <a:t>heatmap</a:t>
            </a:r>
            <a:r>
              <a:rPr lang="en-US" dirty="0" smtClean="0"/>
              <a:t> instead of individual graphs per core. (I don’t have 64 cores, so no screenshot — Google it!)</a:t>
            </a:r>
          </a:p>
          <a:p>
            <a:r>
              <a:rPr lang="en-US" dirty="0" smtClean="0"/>
              <a:t>No more </a:t>
            </a:r>
            <a:r>
              <a:rPr lang="en-US" dirty="0" err="1" smtClean="0"/>
              <a:t>msconfig</a:t>
            </a:r>
            <a:r>
              <a:rPr lang="en-US" dirty="0" smtClean="0"/>
              <a:t> to disable Startup items</a:t>
            </a:r>
          </a:p>
          <a:p>
            <a:endParaRPr lang="en-US" dirty="0" smtClean="0"/>
          </a:p>
          <a:p>
            <a:pPr marL="0" indent="0">
              <a:buNone/>
            </a:pPr>
            <a:endParaRPr lang="en-US" dirty="0" smtClean="0"/>
          </a:p>
          <a:p>
            <a:r>
              <a:rPr lang="en-US" dirty="0" smtClean="0"/>
              <a:t>We use the task manager now.</a:t>
            </a:r>
          </a:p>
          <a:p>
            <a:r>
              <a:rPr lang="en-US" dirty="0" smtClean="0"/>
              <a:t>I recommend using </a:t>
            </a:r>
            <a:r>
              <a:rPr lang="en-US" dirty="0" err="1" smtClean="0"/>
              <a:t>Autoruns</a:t>
            </a:r>
            <a:r>
              <a:rPr lang="en-US" dirty="0" smtClean="0"/>
              <a:t> instead (→ Next slide!)</a:t>
            </a:r>
          </a:p>
        </p:txBody>
      </p:sp>
      <p:pic>
        <p:nvPicPr>
          <p:cNvPr id="4" name="Picture 3"/>
          <p:cNvPicPr>
            <a:picLocks noChangeAspect="1"/>
          </p:cNvPicPr>
          <p:nvPr/>
        </p:nvPicPr>
        <p:blipFill>
          <a:blip r:embed="rId2"/>
          <a:stretch>
            <a:fillRect/>
          </a:stretch>
        </p:blipFill>
        <p:spPr>
          <a:xfrm>
            <a:off x="5092034" y="3853770"/>
            <a:ext cx="3257550" cy="1076325"/>
          </a:xfrm>
          <a:prstGeom prst="rect">
            <a:avLst/>
          </a:prstGeom>
        </p:spPr>
      </p:pic>
    </p:spTree>
    <p:extLst>
      <p:ext uri="{BB962C8B-B14F-4D97-AF65-F5344CB8AC3E}">
        <p14:creationId xmlns:p14="http://schemas.microsoft.com/office/powerpoint/2010/main" val="71011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1887</Words>
  <Application>Microsoft Office PowerPoint</Application>
  <PresentationFormat>On-screen Show (4:3)</PresentationFormat>
  <Paragraphs>154</Paragraphs>
  <Slides>34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What’s new in Windows Server 2012?</vt:lpstr>
      <vt:lpstr>Also known as Windows Server 8</vt:lpstr>
      <vt:lpstr>Limitations</vt:lpstr>
      <vt:lpstr>User interface</vt:lpstr>
      <vt:lpstr>PowerShell</vt:lpstr>
      <vt:lpstr>Task manager* *Forget CTRL+ALT+DEL, use CTRL+SHIFT+ESC</vt:lpstr>
      <vt:lpstr>PowerPoint Presentation</vt:lpstr>
      <vt:lpstr>Still nowhere near as powerful as Process Explorer</vt:lpstr>
      <vt:lpstr>Task Manager continued</vt:lpstr>
      <vt:lpstr>PowerPoint Presentation</vt:lpstr>
      <vt:lpstr>Install options</vt:lpstr>
      <vt:lpstr>IPAM (See presentation by […])</vt:lpstr>
      <vt:lpstr>AD — Active Directory</vt:lpstr>
      <vt:lpstr>Hyper-V</vt:lpstr>
      <vt:lpstr>ReFS</vt:lpstr>
      <vt:lpstr>ReFS is compatible with old APIs</vt:lpstr>
      <vt:lpstr>ReFS is compatible* with old APIs</vt:lpstr>
      <vt:lpstr>IIS 8</vt:lpstr>
      <vt:lpstr>System requirements</vt:lpstr>
      <vt:lpstr>Scalability</vt:lpstr>
      <vt:lpstr>Editions</vt:lpstr>
      <vt:lpstr>PowerPoint Presentation</vt:lpstr>
      <vt:lpstr>Sources</vt:lpstr>
      <vt:lpstr>Work Folders</vt:lpstr>
      <vt:lpstr>Desired State Configuration</vt:lpstr>
      <vt:lpstr>Storage Tiering</vt:lpstr>
      <vt:lpstr>Storage Pinning</vt:lpstr>
      <vt:lpstr>Write Back Cache</vt:lpstr>
      <vt:lpstr>Deduplication on running VMs</vt:lpstr>
      <vt:lpstr>Parallel rebuild</vt:lpstr>
      <vt:lpstr>Workplace Join</vt:lpstr>
      <vt:lpstr>Multitenant VPN gateway</vt:lpstr>
      <vt:lpstr>Windows Server Essentials role</vt:lpstr>
      <vt:lpstr>Sources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Server 2012?</dc:title>
  <dc:creator>Daniel "3ICE" Berezvai</dc:creator>
  <cp:lastModifiedBy>Daniel "3ICE" Berezvai</cp:lastModifiedBy>
  <cp:revision>51</cp:revision>
  <dcterms:created xsi:type="dcterms:W3CDTF">2014-12-01T14:22:35Z</dcterms:created>
  <dcterms:modified xsi:type="dcterms:W3CDTF">2014-12-08T15:28:24Z</dcterms:modified>
</cp:coreProperties>
</file>