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20" r:id="rId1"/>
  </p:sldMasterIdLst>
  <p:notesMasterIdLst>
    <p:notesMasterId r:id="rId22"/>
  </p:notesMasterIdLst>
  <p:sldIdLst>
    <p:sldId id="256" r:id="rId2"/>
    <p:sldId id="258" r:id="rId3"/>
    <p:sldId id="275" r:id="rId4"/>
    <p:sldId id="257" r:id="rId5"/>
    <p:sldId id="259" r:id="rId6"/>
    <p:sldId id="260" r:id="rId7"/>
    <p:sldId id="261" r:id="rId8"/>
    <p:sldId id="262" r:id="rId9"/>
    <p:sldId id="269" r:id="rId10"/>
    <p:sldId id="270" r:id="rId11"/>
    <p:sldId id="271" r:id="rId12"/>
    <p:sldId id="272" r:id="rId13"/>
    <p:sldId id="263" r:id="rId14"/>
    <p:sldId id="264" r:id="rId15"/>
    <p:sldId id="265" r:id="rId16"/>
    <p:sldId id="266" r:id="rId17"/>
    <p:sldId id="267" r:id="rId18"/>
    <p:sldId id="268" r:id="rId19"/>
    <p:sldId id="274" r:id="rId20"/>
    <p:sldId id="276" r:id="rId2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FEF8B-0B5E-47B5-89BD-02188AB2D910}" type="datetimeFigureOut">
              <a:rPr lang="hu-HU" smtClean="0"/>
              <a:t>2014.02.27.</a:t>
            </a:fld>
            <a:endParaRPr lang="hu-H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6EF26-E07B-4A7B-B423-F9057CEB8877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0850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6EF26-E07B-4A7B-B423-F9057CEB8877}" type="slidenum">
              <a:rPr lang="hu-HU" smtClean="0"/>
              <a:t>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546234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6EF26-E07B-4A7B-B423-F9057CEB8877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265792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6EF26-E07B-4A7B-B423-F9057CEB8877}" type="slidenum">
              <a:rPr lang="hu-HU" smtClean="0"/>
              <a:t>20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65248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36DB1-9D75-4ADD-9152-5CD683E2C36C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9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8A2F6-1BC0-40B2-8844-B89015EF46D9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308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04F86-D3CB-41E9-93D1-5BB95989932E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0282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499FE-33E2-4D39-847A-358588228355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235280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1245-11E9-4265-BBF9-4F4273255F46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15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F9C3F-6D09-4EB0-90E7-04E4BEE57CE4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51037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4D29B-9B67-407F-A313-4C3A8C6B7DEA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97082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D790-582C-47A3-B312-1B06C2FC91D7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10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E75F2-48A9-4034-9F41-348E1E695577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3381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D55B7A9-415C-4E87-B921-170B27596C10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3086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6D97B-0FB6-41E3-9D97-FE2AF65D90E7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82164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2403030-FF57-4BAE-B312-766F6416D8C0}" type="datetime1">
              <a:rPr lang="hu-HU" smtClean="0"/>
              <a:t>2014.02.27.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BECD535-C02A-4802-B058-711DFA42BCED}" type="slidenum">
              <a:rPr lang="hu-HU" smtClean="0"/>
              <a:t>‹#›</a:t>
            </a:fld>
            <a:endParaRPr lang="hu-H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911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lte.3ice.hu/2013-2014-2/Alg2/GY/Alg2%20GY%202%20HF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Chasing those perfect Hash functions…</a:t>
            </a:r>
            <a:endParaRPr lang="hu-HU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705898" cy="1143000"/>
          </a:xfrm>
        </p:spPr>
        <p:txBody>
          <a:bodyPr>
            <a:noAutofit/>
          </a:bodyPr>
          <a:lstStyle/>
          <a:p>
            <a:r>
              <a:rPr lang="en-US" cap="none" dirty="0" smtClean="0"/>
              <a:t>by</a:t>
            </a:r>
            <a:r>
              <a:rPr lang="en-US" dirty="0" smtClean="0"/>
              <a:t> Daniel “3ICE” Berezvai</a:t>
            </a:r>
            <a:endParaRPr lang="en-US" dirty="0"/>
          </a:p>
          <a:p>
            <a:r>
              <a:rPr lang="en-US" dirty="0">
                <a:hlinkClick r:id="rId3"/>
              </a:rPr>
              <a:t>elte.3ice.hu/2013-2014-2/Alg2/GY/Alg2 GY 2 HF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511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this point it has checked over 200 million combinations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Solution: (753a+377b+866c+734d+226e+65f) (mod 214) (mod 19)</a:t>
            </a:r>
          </a:p>
          <a:p>
            <a:r>
              <a:rPr lang="en-US" dirty="0" smtClean="0"/>
              <a:t>Solution: (422a+104b+103c+864d+707e+44f) (mod 29) (mod 19)</a:t>
            </a:r>
          </a:p>
          <a:p>
            <a:r>
              <a:rPr lang="en-US" dirty="0" smtClean="0"/>
              <a:t>Solution: (405a+4b+537c+235d+452e+487f) (mod 544) (mod 19)</a:t>
            </a:r>
          </a:p>
          <a:p>
            <a:r>
              <a:rPr lang="en-US" dirty="0" smtClean="0"/>
              <a:t>Tested 200000000 random combinations.</a:t>
            </a:r>
          </a:p>
          <a:p>
            <a:r>
              <a:rPr lang="en-US" dirty="0" smtClean="0"/>
              <a:t>Solution: (857a+567b+630c+914d+909e+448f) (mod 541) (mod 19)</a:t>
            </a:r>
          </a:p>
          <a:p>
            <a:r>
              <a:rPr lang="en-US" dirty="0" smtClean="0"/>
              <a:t>Solution: (44a+147b+424c+157d+403e+664f) (mod 81) (mod 19)</a:t>
            </a:r>
          </a:p>
          <a:p>
            <a:r>
              <a:rPr lang="en-US" dirty="0" smtClean="0"/>
              <a:t>Solution: (594a+882b+610c+148d+53e+352f) (mod 733) (mod 19)</a:t>
            </a:r>
          </a:p>
          <a:p>
            <a:r>
              <a:rPr lang="en-US" dirty="0" smtClean="0"/>
              <a:t>Solution: (95a+826b+173c+124d+756e+210f) (mod 826) (mod 19)</a:t>
            </a:r>
          </a:p>
          <a:p>
            <a:r>
              <a:rPr lang="en-US" dirty="0" smtClean="0"/>
              <a:t>Solution: (501a+913b+736c+580d+397e+412f) (mod 5) (mod 19)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4318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half way done after only 5 minutes of work.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Solution: (381a+395b+206c+733d+359e+248f) (mod 173) (mod 19)</a:t>
            </a:r>
          </a:p>
          <a:p>
            <a:r>
              <a:rPr lang="en-US" dirty="0" smtClean="0"/>
              <a:t>Solution: (481a+29b+482c+303d+490e+503f) (mod 290) (mod 19)</a:t>
            </a:r>
          </a:p>
          <a:p>
            <a:r>
              <a:rPr lang="en-US" dirty="0" smtClean="0"/>
              <a:t>Tested 300000000 random combinations.</a:t>
            </a:r>
          </a:p>
          <a:p>
            <a:r>
              <a:rPr lang="en-US" dirty="0" smtClean="0"/>
              <a:t>Solution: (768a+154b+580c+135d+279e+332f) (mod 699) (mod 19)</a:t>
            </a:r>
          </a:p>
          <a:p>
            <a:r>
              <a:rPr lang="en-US" dirty="0" smtClean="0"/>
              <a:t>Solution: (518a+591b+493c+622d+534e+556f) (mod 560) (mod 19)</a:t>
            </a:r>
          </a:p>
          <a:p>
            <a:r>
              <a:rPr lang="en-US" dirty="0" smtClean="0"/>
              <a:t>Solution: (972a+386b+519c+686d+443e+610f) (mod 107) (mod 19)</a:t>
            </a:r>
          </a:p>
          <a:p>
            <a:r>
              <a:rPr lang="en-US" dirty="0" smtClean="0"/>
              <a:t>Solution: (66a+377b+83c+377d+735e+980f) (mod 863) (mod 19)</a:t>
            </a:r>
          </a:p>
          <a:p>
            <a:r>
              <a:rPr lang="en-US" dirty="0" smtClean="0"/>
              <a:t>Solution: (816a+411b+87c+978d+757e+705f) (mod 567) (mod 19)</a:t>
            </a:r>
          </a:p>
          <a:p>
            <a:r>
              <a:rPr lang="en-US" dirty="0" smtClean="0"/>
              <a:t>Solution: (866a+43b+921c+0d+422e+310f) (mod 793) (mod 19)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11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99868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30 solutions </a:t>
            </a:r>
            <a:r>
              <a:rPr lang="en-US" dirty="0" smtClean="0"/>
              <a:t>took 11 minutes, with over 500 </a:t>
            </a:r>
            <a:r>
              <a:rPr lang="en-US" dirty="0"/>
              <a:t>million generated hash functions checked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Tested 400000000 random combinations.</a:t>
            </a:r>
          </a:p>
          <a:p>
            <a:r>
              <a:rPr lang="en-US" dirty="0" smtClean="0"/>
              <a:t>Solution: (126a+208b+625c+509d+165e+976f) (mod 532) (mod 19)</a:t>
            </a:r>
          </a:p>
          <a:p>
            <a:r>
              <a:rPr lang="en-US" dirty="0" smtClean="0"/>
              <a:t>Solution: (288a+492b+640c+178d+688e+392f) (mod 127) (mod 19)</a:t>
            </a:r>
          </a:p>
          <a:p>
            <a:r>
              <a:rPr lang="en-US" dirty="0" smtClean="0"/>
              <a:t>Solution: (830a+447b+859c+222d+42e+41f) (mod 966) (mod 19)</a:t>
            </a:r>
          </a:p>
          <a:p>
            <a:r>
              <a:rPr lang="en-US" dirty="0" smtClean="0"/>
              <a:t>Solution: (772a+643b+255c+962d+732e+947f) (mod 50) (mod 19)</a:t>
            </a:r>
          </a:p>
          <a:p>
            <a:r>
              <a:rPr lang="en-US" dirty="0" smtClean="0"/>
              <a:t>Solution: (325a+77b+494c+152d+976e+308f) (mod 326) (mod 19)</a:t>
            </a:r>
          </a:p>
          <a:p>
            <a:r>
              <a:rPr lang="en-US" dirty="0" smtClean="0"/>
              <a:t>Tested 500000000 random combinations.</a:t>
            </a:r>
          </a:p>
          <a:p>
            <a:r>
              <a:rPr lang="en-US" dirty="0" smtClean="0"/>
              <a:t>Solution: (552a+854b+857c+426d+886e+262f) (mod 145) (mod 19)</a:t>
            </a:r>
          </a:p>
          <a:p>
            <a:r>
              <a:rPr lang="en-US" dirty="0" smtClean="0"/>
              <a:t>Done. Found 30 solutions after 520563179 iterations.</a:t>
            </a:r>
          </a:p>
          <a:p>
            <a:r>
              <a:rPr lang="en-US" dirty="0" smtClean="0"/>
              <a:t>BUILD SUCCESSFUL (total time: 11 minutes 56 seconds)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01078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 faster solve </a:t>
            </a:r>
            <a:r>
              <a:rPr lang="en-US" dirty="0"/>
              <a:t>speed in </a:t>
            </a:r>
            <a:r>
              <a:rPr lang="en-US" dirty="0" smtClean="0"/>
              <a:t>a pure ANSI c implementation</a:t>
            </a:r>
            <a:endParaRPr lang="hu-H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37278"/>
            <a:ext cx="9144000" cy="2608521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1095633" y="4575629"/>
            <a:ext cx="766748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That is </a:t>
            </a:r>
            <a:r>
              <a:rPr lang="en-US" sz="5400" b="1" dirty="0"/>
              <a:t>9 </a:t>
            </a:r>
            <a:r>
              <a:rPr lang="en-US" sz="5400" b="1" dirty="0" smtClean="0"/>
              <a:t>407 976 </a:t>
            </a:r>
            <a:r>
              <a:rPr lang="en-US" sz="5400" dirty="0" smtClean="0"/>
              <a:t>solutions</a:t>
            </a:r>
          </a:p>
          <a:p>
            <a:r>
              <a:rPr lang="en-US" sz="5400" dirty="0" smtClean="0"/>
              <a:t>tested </a:t>
            </a:r>
            <a:r>
              <a:rPr lang="en-US" sz="5400" dirty="0"/>
              <a:t>per second</a:t>
            </a:r>
            <a:endParaRPr lang="hu-HU" sz="5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91713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9480"/>
            <a:ext cx="9144000" cy="5317868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-82379" y="25373"/>
            <a:ext cx="89126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Here is a failed run on a small pool of possible combinations</a:t>
            </a:r>
          </a:p>
          <a:p>
            <a:r>
              <a:rPr lang="en-US" sz="2800" dirty="0" smtClean="0"/>
              <a:t>(477 million tested in 50 seconds… ≈10 million per second)</a:t>
            </a:r>
            <a:endParaRPr lang="hu-HU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14</a:t>
            </a:fld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2982948" y="1853514"/>
            <a:ext cx="532607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This is of course on the</a:t>
            </a:r>
          </a:p>
          <a:p>
            <a:r>
              <a:rPr lang="en-US" sz="4000" dirty="0" smtClean="0">
                <a:solidFill>
                  <a:schemeClr val="bg1"/>
                </a:solidFill>
              </a:rPr>
              <a:t>full code pool (19), while</a:t>
            </a:r>
          </a:p>
          <a:p>
            <a:r>
              <a:rPr lang="en-US" sz="4000" dirty="0">
                <a:solidFill>
                  <a:schemeClr val="bg1"/>
                </a:solidFill>
              </a:rPr>
              <a:t>t</a:t>
            </a:r>
            <a:r>
              <a:rPr lang="en-US" sz="4000" dirty="0" smtClean="0">
                <a:solidFill>
                  <a:schemeClr val="bg1"/>
                </a:solidFill>
              </a:rPr>
              <a:t>he previous screenshot</a:t>
            </a:r>
          </a:p>
          <a:p>
            <a:r>
              <a:rPr lang="en-US" sz="4000" dirty="0">
                <a:solidFill>
                  <a:schemeClr val="bg1"/>
                </a:solidFill>
              </a:rPr>
              <a:t>s</a:t>
            </a:r>
            <a:r>
              <a:rPr lang="en-US" sz="4000" dirty="0" smtClean="0">
                <a:solidFill>
                  <a:schemeClr val="bg1"/>
                </a:solidFill>
              </a:rPr>
              <a:t>hows a reduced pool</a:t>
            </a:r>
          </a:p>
          <a:p>
            <a:r>
              <a:rPr lang="en-US" sz="4000" dirty="0">
                <a:solidFill>
                  <a:schemeClr val="bg1"/>
                </a:solidFill>
              </a:rPr>
              <a:t>o</a:t>
            </a:r>
            <a:r>
              <a:rPr lang="en-US" sz="4000" dirty="0" smtClean="0">
                <a:solidFill>
                  <a:schemeClr val="bg1"/>
                </a:solidFill>
              </a:rPr>
              <a:t>f just 18 codes hashed.</a:t>
            </a:r>
            <a:endParaRPr lang="hu-H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I code the C version? Unconventionally…</a:t>
            </a:r>
            <a:endParaRPr lang="hu-H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9" y="2937690"/>
            <a:ext cx="8961382" cy="3239884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737361"/>
            <a:ext cx="91465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It all starts with a 7 </a:t>
            </a:r>
            <a:r>
              <a:rPr lang="en-US" sz="3600" dirty="0" smtClean="0"/>
              <a:t>levels deep nested loop…</a:t>
            </a:r>
          </a:p>
          <a:p>
            <a:r>
              <a:rPr lang="en-US" sz="3600" dirty="0" smtClean="0"/>
              <a:t>(See the code in </a:t>
            </a:r>
            <a:r>
              <a:rPr lang="en-US" sz="3600" dirty="0" err="1" smtClean="0"/>
              <a:t>main.c</a:t>
            </a:r>
            <a:r>
              <a:rPr lang="en-US" sz="3600" dirty="0" smtClean="0"/>
              <a:t> for commented version)</a:t>
            </a:r>
            <a:endParaRPr lang="hu-HU" sz="3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759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693553" y="2417722"/>
            <a:ext cx="13753582" cy="3864251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3" y="1418000"/>
            <a:ext cx="14386450" cy="4042064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01290" y="-32757"/>
            <a:ext cx="7543800" cy="1450757"/>
          </a:xfrm>
        </p:spPr>
        <p:txBody>
          <a:bodyPr/>
          <a:lstStyle/>
          <a:p>
            <a:r>
              <a:rPr lang="en-US" dirty="0"/>
              <a:t>Main program logic showing just one </a:t>
            </a:r>
            <a:r>
              <a:rPr lang="en-US" dirty="0" smtClean="0"/>
              <a:t>code being checked</a:t>
            </a:r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4651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7" y="752983"/>
            <a:ext cx="18510354" cy="5533517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83127" y="159391"/>
            <a:ext cx="8426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</a:t>
            </a:r>
            <a:r>
              <a:rPr lang="en-US" dirty="0" smtClean="0"/>
              <a:t>“</a:t>
            </a:r>
            <a:r>
              <a:rPr lang="en-US" dirty="0" smtClean="0"/>
              <a:t>loop” </a:t>
            </a:r>
            <a:r>
              <a:rPr lang="en-US" dirty="0" smtClean="0"/>
              <a:t>without </a:t>
            </a:r>
            <a:r>
              <a:rPr lang="en-US" dirty="0" smtClean="0"/>
              <a:t>iteration overhead </a:t>
            </a:r>
            <a:r>
              <a:rPr lang="en-US" dirty="0" smtClean="0"/>
              <a:t>or array </a:t>
            </a:r>
            <a:r>
              <a:rPr lang="en-US" dirty="0" smtClean="0"/>
              <a:t>pointer </a:t>
            </a:r>
            <a:r>
              <a:rPr lang="en-US" dirty="0" smtClean="0"/>
              <a:t>arithmetic, </a:t>
            </a:r>
            <a:r>
              <a:rPr lang="en-US" dirty="0" smtClean="0"/>
              <a:t>using </a:t>
            </a:r>
            <a:r>
              <a:rPr lang="en-US" dirty="0"/>
              <a:t>hardcoded </a:t>
            </a:r>
            <a:r>
              <a:rPr lang="en-US" dirty="0" smtClean="0"/>
              <a:t>values: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0485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522883" y="929274"/>
            <a:ext cx="17666883" cy="5281368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4" name="TextBox 3"/>
          <p:cNvSpPr txBox="1"/>
          <p:nvPr/>
        </p:nvSpPr>
        <p:spPr>
          <a:xfrm>
            <a:off x="201336" y="92279"/>
            <a:ext cx="9154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Repeat code would look so much better in a loop, wouldn’t it? But I’d lose more performance!</a:t>
            </a:r>
          </a:p>
          <a:p>
            <a:r>
              <a:rPr lang="en-US" dirty="0" smtClean="0"/>
              <a:t>This would be the </a:t>
            </a:r>
            <a:r>
              <a:rPr lang="en-US" dirty="0"/>
              <a:t>nested </a:t>
            </a:r>
            <a:r>
              <a:rPr lang="en-US" dirty="0" smtClean="0"/>
              <a:t>loop’s 8</a:t>
            </a:r>
            <a:r>
              <a:rPr lang="en-US" baseline="30000" dirty="0" smtClean="0"/>
              <a:t>th</a:t>
            </a:r>
            <a:r>
              <a:rPr lang="en-US" dirty="0" smtClean="0"/>
              <a:t> level. Even 7 is far too deep, we are only supposed to use 1.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0696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Computation time goes up ridiculously fast!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smtClean="0"/>
              <a:t>This is worse than n</a:t>
            </a:r>
            <a:r>
              <a:rPr lang="en-US" sz="4400" baseline="30000" dirty="0" smtClean="0"/>
              <a:t>2</a:t>
            </a:r>
            <a:r>
              <a:rPr lang="en-US" sz="4400" dirty="0" smtClean="0"/>
              <a:t>! Exponential doesn’t compare…</a:t>
            </a:r>
          </a:p>
          <a:p>
            <a:r>
              <a:rPr lang="en-US" sz="4400" dirty="0" smtClean="0"/>
              <a:t>16 or less codes? </a:t>
            </a:r>
            <a:r>
              <a:rPr lang="en-US" sz="4400" dirty="0" smtClean="0"/>
              <a:t>&lt;1 second!</a:t>
            </a:r>
            <a:endParaRPr lang="en-US" sz="4400" dirty="0" smtClean="0"/>
          </a:p>
          <a:p>
            <a:r>
              <a:rPr lang="en-US" sz="4400" dirty="0" smtClean="0"/>
              <a:t>17 codes: 1 minute</a:t>
            </a:r>
          </a:p>
          <a:p>
            <a:r>
              <a:rPr lang="en-US" sz="4400" dirty="0" smtClean="0"/>
              <a:t>18</a:t>
            </a:r>
            <a:r>
              <a:rPr lang="en-US" sz="4400" dirty="0"/>
              <a:t> codes</a:t>
            </a:r>
            <a:r>
              <a:rPr lang="en-US" sz="4400" dirty="0" smtClean="0"/>
              <a:t>: 50 minutes</a:t>
            </a:r>
          </a:p>
          <a:p>
            <a:r>
              <a:rPr lang="en-US" sz="4400" dirty="0" smtClean="0"/>
              <a:t>19</a:t>
            </a:r>
            <a:r>
              <a:rPr lang="en-US" sz="4400" dirty="0"/>
              <a:t> codes</a:t>
            </a:r>
            <a:r>
              <a:rPr lang="en-US" sz="4400" dirty="0" smtClean="0"/>
              <a:t>: 70+ hours!</a:t>
            </a:r>
            <a:endParaRPr lang="hu-HU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19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24774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 are not allowed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419984"/>
          </a:xfrm>
        </p:spPr>
        <p:txBody>
          <a:bodyPr>
            <a:noAutofit/>
          </a:bodyPr>
          <a:lstStyle/>
          <a:p>
            <a:r>
              <a:rPr lang="en-US" sz="4800" dirty="0" smtClean="0"/>
              <a:t>“</a:t>
            </a:r>
            <a:r>
              <a:rPr lang="hu-HU" sz="4800" dirty="0" smtClean="0"/>
              <a:t>PowerPointos </a:t>
            </a:r>
            <a:r>
              <a:rPr lang="hu-HU" sz="4800" dirty="0"/>
              <a:t>prezentációt erre a feladatra nem lehet készíteni, csak programot</a:t>
            </a:r>
            <a:r>
              <a:rPr lang="hu-HU" sz="4800" dirty="0" smtClean="0"/>
              <a:t>.</a:t>
            </a:r>
            <a:r>
              <a:rPr lang="en-US" sz="4800" dirty="0" smtClean="0"/>
              <a:t>”</a:t>
            </a:r>
          </a:p>
          <a:p>
            <a:r>
              <a:rPr lang="en-US" sz="4800" dirty="0" smtClean="0"/>
              <a:t>I immediately thought – Lets make a presentation then!</a:t>
            </a:r>
          </a:p>
          <a:p>
            <a:r>
              <a:rPr lang="en-US" sz="4800" dirty="0" smtClean="0"/>
              <a:t>Of course I wrote 6 apps too.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2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85315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Therefore, some </a:t>
            </a:r>
            <a:r>
              <a:rPr lang="en-US" dirty="0" smtClean="0"/>
              <a:t>groups had an easier job than </a:t>
            </a:r>
            <a:r>
              <a:rPr lang="en-US" dirty="0" smtClean="0"/>
              <a:t>others :)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Group 7 were </a:t>
            </a:r>
            <a:r>
              <a:rPr lang="en-US" sz="2400" dirty="0" smtClean="0"/>
              <a:t>only given </a:t>
            </a:r>
            <a:r>
              <a:rPr lang="en-US" sz="2400" dirty="0" smtClean="0"/>
              <a:t>13 codes. They had an easy time, spending 1 second to calculate all their required solutions.</a:t>
            </a:r>
          </a:p>
          <a:p>
            <a:r>
              <a:rPr lang="en-US" sz="2400" dirty="0" smtClean="0"/>
              <a:t>Group “E” had 18 codes to work with, their apps were done in an hour.</a:t>
            </a:r>
          </a:p>
          <a:p>
            <a:r>
              <a:rPr lang="en-US" sz="2400" dirty="0" smtClean="0"/>
              <a:t>Group 8 – my group – had </a:t>
            </a:r>
            <a:r>
              <a:rPr lang="en-US" sz="2400" dirty="0" smtClean="0"/>
              <a:t>19 codes, </a:t>
            </a:r>
            <a:r>
              <a:rPr lang="en-US" sz="2400" dirty="0" smtClean="0"/>
              <a:t>however. That means I’d have to leave my computer on for days </a:t>
            </a:r>
            <a:r>
              <a:rPr lang="en-US" sz="2400" dirty="0" smtClean="0"/>
              <a:t>if I wanted to </a:t>
            </a:r>
            <a:r>
              <a:rPr lang="en-US" sz="2400" dirty="0" smtClean="0"/>
              <a:t>calculate </a:t>
            </a:r>
            <a:r>
              <a:rPr lang="en-US" sz="2400" dirty="0" smtClean="0"/>
              <a:t>solutions the usual way… Except I </a:t>
            </a:r>
            <a:r>
              <a:rPr lang="en-US" sz="2400" dirty="0" smtClean="0"/>
              <a:t>didn’t have that kind of time! I only started working on </a:t>
            </a:r>
            <a:r>
              <a:rPr lang="en-US" sz="2400" dirty="0" smtClean="0"/>
              <a:t>this project </a:t>
            </a:r>
            <a:r>
              <a:rPr lang="en-US" sz="2400" dirty="0" smtClean="0"/>
              <a:t>the previous night and finished just before the deadline. Also, I’d be burning quite a bit of life out of my CPU and GPUs if I ran them at 100</a:t>
            </a:r>
            <a:r>
              <a:rPr lang="en-US" sz="2400" dirty="0" smtClean="0"/>
              <a:t>%, or at least near-peak </a:t>
            </a:r>
            <a:r>
              <a:rPr lang="en-US" sz="2400" dirty="0" smtClean="0"/>
              <a:t>performance for days. So I had to improvise.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smtClean="0"/>
              <a:t>Daniel "3ICE" Berezvai http://elte.3ice.hu/</a:t>
            </a:r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8130746" y="6005384"/>
            <a:ext cx="100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 end.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20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1199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don’t want to be a copy cat…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600" dirty="0" smtClean="0"/>
              <a:t>This </a:t>
            </a:r>
            <a:r>
              <a:rPr lang="en-US" sz="2600" dirty="0"/>
              <a:t>assignment has </a:t>
            </a:r>
            <a:r>
              <a:rPr lang="en-US" sz="2600" dirty="0" smtClean="0"/>
              <a:t>been </a:t>
            </a:r>
            <a:r>
              <a:rPr lang="en-US" sz="2600" dirty="0" smtClean="0"/>
              <a:t>unchanged for years, </a:t>
            </a:r>
            <a:r>
              <a:rPr lang="en-US" sz="2600" dirty="0" smtClean="0"/>
              <a:t>I checked. Everyone </a:t>
            </a:r>
            <a:r>
              <a:rPr lang="en-US" sz="2600" dirty="0" smtClean="0"/>
              <a:t>did </a:t>
            </a:r>
            <a:r>
              <a:rPr lang="en-US" sz="2600" dirty="0" smtClean="0"/>
              <a:t>the same boring </a:t>
            </a:r>
            <a:r>
              <a:rPr lang="en-US" sz="2600" dirty="0" smtClean="0"/>
              <a:t>thing last year: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pt-BR" sz="2400" dirty="0" smtClean="0"/>
              <a:t>(</a:t>
            </a:r>
            <a:r>
              <a:rPr lang="pt-BR" sz="2400" dirty="0"/>
              <a:t>97*N1–79*N2+5*N3*N3–67*N4+99*N5–26*N6)%</a:t>
            </a:r>
            <a:r>
              <a:rPr lang="pt-BR" sz="2400" dirty="0" smtClean="0"/>
              <a:t>17</a:t>
            </a:r>
          </a:p>
          <a:p>
            <a:r>
              <a:rPr lang="pt-BR" sz="2800" dirty="0" smtClean="0"/>
              <a:t>Or </a:t>
            </a:r>
            <a:r>
              <a:rPr lang="pt-BR" sz="2800" dirty="0" smtClean="0"/>
              <a:t>improvised </a:t>
            </a:r>
            <a:r>
              <a:rPr lang="pt-BR" sz="2800" dirty="0" smtClean="0"/>
              <a:t>only a little:</a:t>
            </a:r>
            <a:br>
              <a:rPr lang="pt-BR" sz="2800" dirty="0" smtClean="0"/>
            </a:br>
            <a:r>
              <a:rPr lang="pt-BR" sz="2800" dirty="0" smtClean="0"/>
              <a:t>√</a:t>
            </a:r>
            <a:r>
              <a:rPr lang="pt-BR" sz="2800" dirty="0"/>
              <a:t>(A/4)+B/4−4*C+D+4*(4/E)−F</a:t>
            </a:r>
            <a:endParaRPr lang="en-US" sz="2800" dirty="0"/>
          </a:p>
          <a:p>
            <a:r>
              <a:rPr lang="en-US" sz="2800" dirty="0" smtClean="0"/>
              <a:t>So I set out to do something unique instead. Excel macros, Focusing on speed, </a:t>
            </a:r>
            <a:r>
              <a:rPr lang="en-US" sz="2800" dirty="0" smtClean="0"/>
              <a:t>Cheating, Minimalist </a:t>
            </a:r>
            <a:r>
              <a:rPr lang="en-US" sz="2800" dirty="0" smtClean="0"/>
              <a:t>hashers </a:t>
            </a:r>
            <a:r>
              <a:rPr lang="en-US" sz="2800" dirty="0" smtClean="0"/>
              <a:t>that </a:t>
            </a:r>
            <a:r>
              <a:rPr lang="en-US" sz="2800" dirty="0" smtClean="0"/>
              <a:t>exclude more than half of the input characters, </a:t>
            </a:r>
            <a:r>
              <a:rPr lang="en-US" sz="2800" dirty="0" smtClean="0"/>
              <a:t>Coding it all in pure ANSI </a:t>
            </a:r>
            <a:r>
              <a:rPr lang="en-US" sz="2800" dirty="0" smtClean="0"/>
              <a:t>C for speed, Experimenting with different </a:t>
            </a:r>
            <a:r>
              <a:rPr lang="en-US" sz="2800" dirty="0" smtClean="0"/>
              <a:t>invariants, And </a:t>
            </a:r>
            <a:r>
              <a:rPr lang="en-US" sz="2800" dirty="0" smtClean="0"/>
              <a:t>more!</a:t>
            </a:r>
            <a:endParaRPr lang="hu-HU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3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7947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Excel: </a:t>
            </a:r>
            <a:r>
              <a:rPr lang="en-US" dirty="0" smtClean="0"/>
              <a:t>Finding min. </a:t>
            </a:r>
            <a:r>
              <a:rPr lang="en-US" dirty="0" smtClean="0"/>
              <a:t>collisions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3ICE-Minimal-Hash.xlsx</a:t>
            </a:r>
            <a:endParaRPr lang="hu-HU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5" y="1965961"/>
            <a:ext cx="9107310" cy="410233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88254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Excel demo points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explain </a:t>
            </a:r>
            <a:r>
              <a:rPr lang="en-US" dirty="0"/>
              <a:t>every column </a:t>
            </a:r>
            <a:r>
              <a:rPr lang="en-US" dirty="0" smtClean="0"/>
              <a:t>extensively via comments – If you are interested, download the spreadsheet from my website and read it for yourself:</a:t>
            </a:r>
          </a:p>
          <a:p>
            <a:r>
              <a:rPr lang="en-US" dirty="0" smtClean="0"/>
              <a:t>Even documented the helper column!</a:t>
            </a:r>
            <a:endParaRPr lang="hu-H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813" y="2463414"/>
            <a:ext cx="3352381" cy="538095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107" y="2875195"/>
            <a:ext cx="3820058" cy="25340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96456" y="5608135"/>
            <a:ext cx="45502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Excel - Comments on every column</a:t>
            </a:r>
            <a:endParaRPr lang="en-US" sz="24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2634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Competition – What I’m up against from last year…</a:t>
            </a:r>
            <a:endParaRPr lang="hu-HU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1856654"/>
            <a:ext cx="3361455" cy="4022725"/>
          </a:xfr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1011" y="1856654"/>
            <a:ext cx="4066667" cy="486666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5938750"/>
            <a:ext cx="45618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Only does 7000</a:t>
            </a:r>
            <a:r>
              <a:rPr lang="hu-HU" sz="2400" dirty="0" smtClean="0"/>
              <a:t> </a:t>
            </a:r>
            <a:r>
              <a:rPr lang="en-US" sz="2400" dirty="0"/>
              <a:t>checks</a:t>
            </a:r>
            <a:r>
              <a:rPr lang="hu-HU" sz="2400" dirty="0"/>
              <a:t> per </a:t>
            </a:r>
            <a:r>
              <a:rPr lang="en-US" sz="2400" dirty="0" smtClean="0"/>
              <a:t>second</a:t>
            </a:r>
            <a:endParaRPr 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6</a:t>
            </a:fld>
            <a:endParaRPr lang="hu-HU" dirty="0"/>
          </a:p>
        </p:txBody>
      </p:sp>
      <p:sp>
        <p:nvSpPr>
          <p:cNvPr id="5" name="TextBox 4"/>
          <p:cNvSpPr txBox="1"/>
          <p:nvPr/>
        </p:nvSpPr>
        <p:spPr>
          <a:xfrm>
            <a:off x="930876" y="4289987"/>
            <a:ext cx="30412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This is a beautiful, fully</a:t>
            </a:r>
          </a:p>
          <a:p>
            <a:r>
              <a:rPr lang="en-US" sz="2400" dirty="0" smtClean="0"/>
              <a:t>feature-complete app.</a:t>
            </a:r>
            <a:endParaRPr lang="hu-H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103599" y="4705485"/>
            <a:ext cx="371608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But it’s obviously</a:t>
            </a:r>
          </a:p>
          <a:p>
            <a:r>
              <a:rPr lang="en-US" sz="4000" dirty="0"/>
              <a:t>v</a:t>
            </a:r>
            <a:r>
              <a:rPr lang="en-US" sz="4000" dirty="0" smtClean="0"/>
              <a:t>ery, very slow…</a:t>
            </a:r>
            <a:endParaRPr lang="hu-HU" sz="4000" dirty="0"/>
          </a:p>
        </p:txBody>
      </p:sp>
    </p:spTree>
    <p:extLst>
      <p:ext uri="{BB962C8B-B14F-4D97-AF65-F5344CB8AC3E}">
        <p14:creationId xmlns:p14="http://schemas.microsoft.com/office/powerpoint/2010/main" val="2907094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achieved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455" y="1845734"/>
            <a:ext cx="8084127" cy="4023360"/>
          </a:xfrm>
        </p:spPr>
        <p:txBody>
          <a:bodyPr>
            <a:noAutofit/>
          </a:bodyPr>
          <a:lstStyle/>
          <a:p>
            <a:r>
              <a:rPr lang="en-US" sz="4000" dirty="0" smtClean="0"/>
              <a:t>Even </a:t>
            </a:r>
            <a:r>
              <a:rPr lang="en-US" sz="4000" dirty="0"/>
              <a:t>my lazy random java implementation is relatively fast (1 </a:t>
            </a:r>
            <a:r>
              <a:rPr lang="en-US" sz="4000" dirty="0" smtClean="0"/>
              <a:t>minute to find 3 solutions)</a:t>
            </a:r>
          </a:p>
          <a:p>
            <a:r>
              <a:rPr lang="en-US" sz="4000" dirty="0" smtClean="0"/>
              <a:t>That’s </a:t>
            </a:r>
            <a:r>
              <a:rPr lang="en-US" sz="4000" b="1" dirty="0" smtClean="0"/>
              <a:t>1 </a:t>
            </a:r>
            <a:r>
              <a:rPr lang="en-US" sz="4000" b="1" dirty="0"/>
              <a:t>340 </a:t>
            </a:r>
            <a:r>
              <a:rPr lang="en-US" sz="4000" b="1" dirty="0" smtClean="0"/>
              <a:t>120</a:t>
            </a:r>
            <a:r>
              <a:rPr lang="en-US" sz="4000" dirty="0"/>
              <a:t> </a:t>
            </a:r>
            <a:r>
              <a:rPr lang="en-US" sz="4000" dirty="0" smtClean="0"/>
              <a:t>checks per </a:t>
            </a:r>
            <a:r>
              <a:rPr lang="en-US" sz="4000" dirty="0" smtClean="0"/>
              <a:t>second!</a:t>
            </a:r>
          </a:p>
          <a:p>
            <a:r>
              <a:rPr lang="en-US" sz="4000" dirty="0" smtClean="0"/>
              <a:t>This is on my quad core gaming Laptop of course, with 2 GPUs helping out… (CUDA assist technology)</a:t>
            </a:r>
            <a:endParaRPr lang="hu-HU" sz="4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08025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645" y="0"/>
            <a:ext cx="8728364" cy="7713691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846596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30 solutions in 11 minutes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Solution: (14a+72b+859c+89d+517e+660f) (mod 767) (mod 19)</a:t>
            </a:r>
          </a:p>
          <a:p>
            <a:r>
              <a:rPr lang="en-US" dirty="0" smtClean="0"/>
              <a:t>Solution: (242a+454b+675c+732d+486e+685f) (mod 312) (mod 19)</a:t>
            </a:r>
          </a:p>
          <a:p>
            <a:r>
              <a:rPr lang="en-US" dirty="0" smtClean="0"/>
              <a:t>Solution: (701a+407b+562c+707d+539e+946f) (mod 724) (mod 19)</a:t>
            </a:r>
          </a:p>
          <a:p>
            <a:r>
              <a:rPr lang="en-US" dirty="0" smtClean="0"/>
              <a:t>Solution: (747a+732b+975c+316d+767e+701f) (mod 538) (mod 19)</a:t>
            </a:r>
          </a:p>
          <a:p>
            <a:r>
              <a:rPr lang="en-US" dirty="0" smtClean="0"/>
              <a:t>Solution: (782a+940b+801c+267d+835e+405f) (mod 327) (mod 19)</a:t>
            </a:r>
          </a:p>
          <a:p>
            <a:r>
              <a:rPr lang="en-US" dirty="0" smtClean="0"/>
              <a:t>Solution: (5a+525b+65c+431d+104e+802f) (mod 175) (mod 19)</a:t>
            </a:r>
          </a:p>
          <a:p>
            <a:r>
              <a:rPr lang="en-US" dirty="0" smtClean="0"/>
              <a:t>Tested 100000000 random combinations.</a:t>
            </a:r>
          </a:p>
          <a:p>
            <a:r>
              <a:rPr lang="en-US" dirty="0" smtClean="0"/>
              <a:t>Solution: (690a+932b+172c+533d+847e+199f) (mod 848) (mod 19)</a:t>
            </a:r>
          </a:p>
          <a:p>
            <a:r>
              <a:rPr lang="en-US" dirty="0" smtClean="0"/>
              <a:t>Solution: (154a+505b+49c+170d+304e+66f) (mod 158) (mod 19)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u-HU" dirty="0" smtClean="0"/>
              <a:t>Daniel "3ICE" Berezvai http://elte.3ice.hu/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D535-C02A-4802-B058-711DFA42BCED}" type="slidenum">
              <a:rPr lang="hu-HU" smtClean="0"/>
              <a:t>9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0765637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115</TotalTime>
  <Words>1248</Words>
  <Application>Microsoft Office PowerPoint</Application>
  <PresentationFormat>On-screen Show (4:3)</PresentationFormat>
  <Paragraphs>136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Calibri</vt:lpstr>
      <vt:lpstr>Calibri Light</vt:lpstr>
      <vt:lpstr>Retrospect</vt:lpstr>
      <vt:lpstr>Chasing those perfect Hash functions…</vt:lpstr>
      <vt:lpstr>Presentations are not allowed</vt:lpstr>
      <vt:lpstr>I don’t want to be a copy cat…</vt:lpstr>
      <vt:lpstr>Excel: Finding min. collisions 3ICE-Minimal-Hash.xlsx</vt:lpstr>
      <vt:lpstr>Excel demo points</vt:lpstr>
      <vt:lpstr>Competition – What I’m up against from last year…</vt:lpstr>
      <vt:lpstr>What I achieved</vt:lpstr>
      <vt:lpstr>PowerPoint Presentation</vt:lpstr>
      <vt:lpstr>Finding 30 solutions in 11 minutes</vt:lpstr>
      <vt:lpstr>At this point it has checked over 200 million combinations</vt:lpstr>
      <vt:lpstr>We are half way done after only 5 minutes of work.</vt:lpstr>
      <vt:lpstr>Finding 30 solutions took 11 minutes, with over 500 million generated hash functions checked</vt:lpstr>
      <vt:lpstr>Even faster solve speed in a pure ANSI c implementation</vt:lpstr>
      <vt:lpstr>PowerPoint Presentation</vt:lpstr>
      <vt:lpstr>How did I code the C version? Unconventionally…</vt:lpstr>
      <vt:lpstr>Main program logic showing just one code being checked</vt:lpstr>
      <vt:lpstr>PowerPoint Presentation</vt:lpstr>
      <vt:lpstr>PowerPoint Presentation</vt:lpstr>
      <vt:lpstr>Computation time goes up ridiculously fast!</vt:lpstr>
      <vt:lpstr>Therefore, some groups had an easier job than others :)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"3ICE" Berezvai</dc:creator>
  <cp:lastModifiedBy>Daniel "3ICE" Berezvai</cp:lastModifiedBy>
  <cp:revision>40</cp:revision>
  <dcterms:created xsi:type="dcterms:W3CDTF">2014-02-26T10:08:12Z</dcterms:created>
  <dcterms:modified xsi:type="dcterms:W3CDTF">2014-02-27T13:41:44Z</dcterms:modified>
</cp:coreProperties>
</file>